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80" r:id="rId6"/>
    <p:sldId id="281" r:id="rId7"/>
    <p:sldId id="262" r:id="rId8"/>
    <p:sldId id="263" r:id="rId9"/>
    <p:sldId id="267" r:id="rId10"/>
    <p:sldId id="264" r:id="rId11"/>
    <p:sldId id="265" r:id="rId12"/>
    <p:sldId id="277" r:id="rId13"/>
    <p:sldId id="278" r:id="rId14"/>
    <p:sldId id="266" r:id="rId15"/>
    <p:sldId id="268" r:id="rId16"/>
    <p:sldId id="270" r:id="rId17"/>
    <p:sldId id="269" r:id="rId18"/>
    <p:sldId id="261" r:id="rId19"/>
    <p:sldId id="260" r:id="rId20"/>
    <p:sldId id="271" r:id="rId21"/>
    <p:sldId id="272" r:id="rId22"/>
    <p:sldId id="273" r:id="rId23"/>
    <p:sldId id="274" r:id="rId24"/>
    <p:sldId id="276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" pitchFamily="2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SemiBold" panose="000007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3" roundtripDataSignature="AMtx7mj9WCXhw2H08w82UbhlG4lh5xy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96901-1DCF-F947-85E7-7471A137FC2B}" v="1036" dt="2022-04-26T00:09:41.525"/>
    <p1510:client id="{AF7DA9E2-8916-3E4D-B4C9-C58BD0F84F43}" v="491" dt="2022-04-26T20:26:58.285"/>
    <p1510:client id="{F5E00F55-3958-441B-BF62-BF5F8249095D}" v="21" dt="2022-04-25T22:22:54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Alex</a:t>
            </a: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27856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11371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3383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972407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714709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94358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85021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 or 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669601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b70c61b6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b70c61b63_0_1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48" name="Google Shape;148;gfb70c61b63_0_14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15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b70c61b6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b70c61b63_0_2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57" name="Google Shape;157;gfb70c61b63_0_21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70c61b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70c61b63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fb70c61b63_0_0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884769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151128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155034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674706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"Bleed against ETH"</a:t>
            </a:r>
          </a:p>
          <a:p>
            <a:r>
              <a:rPr lang="en-US"/>
              <a:t>- Outperformed ETH since February</a:t>
            </a:r>
          </a:p>
          <a:p>
            <a:endParaRPr lang="en-US"/>
          </a:p>
          <a:p>
            <a:r>
              <a:rPr lang="en-US"/>
              <a:t>Tokens held? We don’t know</a:t>
            </a:r>
          </a:p>
          <a:p>
            <a:endParaRPr lang="en-US"/>
          </a:p>
          <a:p>
            <a:r>
              <a:rPr lang="en-US"/>
              <a:t>How much do Investors Hold: Not disclosed anywhere but we predict investors own 1-3% of circulating supply, could be anything up to 10%.</a:t>
            </a:r>
          </a:p>
          <a:p>
            <a:endParaRPr lang="en-US"/>
          </a:p>
          <a:p>
            <a:r>
              <a:rPr lang="en-US"/>
              <a:t>What’s going to happen when ETH 2.0 comes out?: No one really knows when it’s going to be released, estimated full release is late 2023. So people may get tired of the high gas fees and switch over a large majority of assets to avalanche ecosystem. There are a lot of Ethereum projects bridged to avalanche</a:t>
            </a:r>
          </a:p>
          <a:p>
            <a:endParaRPr lang="en-US"/>
          </a:p>
          <a:p>
            <a:r>
              <a:rPr lang="en-US"/>
              <a:t>Bridged Products: Curve, AAVE, </a:t>
            </a:r>
            <a:r>
              <a:rPr lang="en-US" err="1"/>
              <a:t>SushiSwap</a:t>
            </a:r>
            <a:r>
              <a:rPr lang="en-US"/>
              <a:t>, </a:t>
            </a:r>
            <a:r>
              <a:rPr lang="en-US" err="1"/>
              <a:t>Abracadbra</a:t>
            </a:r>
            <a:endParaRPr lang="en-US"/>
          </a:p>
          <a:p>
            <a:endParaRPr lang="en-US"/>
          </a:p>
          <a:p>
            <a:r>
              <a:rPr lang="en-US"/>
              <a:t>Future projects for JOE: Adding some sort of NFT marketplace. Will be able to launch NFT projects, </a:t>
            </a:r>
            <a:r>
              <a:rPr lang="en-US" err="1"/>
              <a:t>dutch</a:t>
            </a:r>
            <a:r>
              <a:rPr lang="en-US"/>
              <a:t> auction, White list, batch reveal, very similar to </a:t>
            </a:r>
            <a:r>
              <a:rPr lang="en-US" err="1"/>
              <a:t>OpenSeas</a:t>
            </a:r>
            <a:r>
              <a:rPr lang="en-US"/>
              <a:t>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53874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14118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26578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20878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Freddie	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54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45903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06906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6345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8"/>
          <p:cNvSpPr txBox="1">
            <a:spLocks noGrp="1"/>
          </p:cNvSpPr>
          <p:nvPr>
            <p:ph type="ctrTitle"/>
          </p:nvPr>
        </p:nvSpPr>
        <p:spPr>
          <a:xfrm>
            <a:off x="1524003" y="1176149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8"/>
          <p:cNvSpPr txBox="1">
            <a:spLocks noGrp="1"/>
          </p:cNvSpPr>
          <p:nvPr>
            <p:ph type="subTitle" idx="1"/>
          </p:nvPr>
        </p:nvSpPr>
        <p:spPr>
          <a:xfrm>
            <a:off x="1524003" y="3669276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8"/>
          <p:cNvSpPr txBox="1">
            <a:spLocks noGrp="1"/>
          </p:cNvSpPr>
          <p:nvPr>
            <p:ph type="sldNum" idx="12"/>
          </p:nvPr>
        </p:nvSpPr>
        <p:spPr>
          <a:xfrm>
            <a:off x="9307961" y="5694367"/>
            <a:ext cx="2743200" cy="10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Analysts:</a:t>
            </a:r>
            <a:endParaRPr>
              <a:solidFill>
                <a:srgbClr val="06345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0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2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32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6345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solidFill>
            <a:srgbClr val="06345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F0F3"/>
              </a:buClr>
              <a:buSzPts val="6000"/>
              <a:buFont typeface="Montserrat"/>
              <a:buNone/>
              <a:defRPr sz="6000">
                <a:solidFill>
                  <a:srgbClr val="EDF0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1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F97"/>
              </a:buClr>
              <a:buSzPts val="2400"/>
              <a:buNone/>
              <a:defRPr sz="2400">
                <a:solidFill>
                  <a:srgbClr val="898F9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1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2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2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2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2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42"/>
          <p:cNvCxnSpPr/>
          <p:nvPr/>
        </p:nvCxnSpPr>
        <p:spPr>
          <a:xfrm>
            <a:off x="838203" y="203539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3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43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3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p143"/>
          <p:cNvCxnSpPr/>
          <p:nvPr/>
        </p:nvCxnSpPr>
        <p:spPr>
          <a:xfrm>
            <a:off x="838203" y="205376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4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44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4"/>
          <p:cNvCxnSpPr/>
          <p:nvPr/>
        </p:nvCxnSpPr>
        <p:spPr>
          <a:xfrm>
            <a:off x="838203" y="169068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5"/>
          <p:cNvSpPr txBox="1">
            <a:spLocks noGrp="1"/>
          </p:cNvSpPr>
          <p:nvPr>
            <p:ph type="title"/>
          </p:nvPr>
        </p:nvSpPr>
        <p:spPr>
          <a:xfrm rot="5400000">
            <a:off x="7133436" y="1956597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4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45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EBEBE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9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06345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129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C"/>
              </a:buClr>
              <a:buSzPts val="3600"/>
              <a:buFont typeface="Montserrat"/>
              <a:buNone/>
              <a:defRPr sz="3600">
                <a:solidFill>
                  <a:srgbClr val="EBEBE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9"/>
          <p:cNvSpPr txBox="1">
            <a:spLocks noGrp="1"/>
          </p:cNvSpPr>
          <p:nvPr>
            <p:ph type="dt" idx="10"/>
          </p:nvPr>
        </p:nvSpPr>
        <p:spPr>
          <a:xfrm>
            <a:off x="31242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9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29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9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129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" name="Google Shape;27;p129"/>
          <p:cNvSpPr txBox="1"/>
          <p:nvPr/>
        </p:nvSpPr>
        <p:spPr>
          <a:xfrm>
            <a:off x="4343400" y="6356351"/>
            <a:ext cx="350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Oregon Blockchain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0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B0DDF9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130"/>
          <p:cNvSpPr txBox="1">
            <a:spLocks noGrp="1"/>
          </p:cNvSpPr>
          <p:nvPr>
            <p:ph type="title"/>
          </p:nvPr>
        </p:nvSpPr>
        <p:spPr>
          <a:xfrm>
            <a:off x="312423" y="365129"/>
            <a:ext cx="1104138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0"/>
          <p:cNvSpPr txBox="1">
            <a:spLocks noGrp="1"/>
          </p:cNvSpPr>
          <p:nvPr>
            <p:ph type="body" idx="1"/>
          </p:nvPr>
        </p:nvSpPr>
        <p:spPr>
          <a:xfrm>
            <a:off x="508004" y="1898651"/>
            <a:ext cx="10845798" cy="372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99EE"/>
              </a:buClr>
              <a:buSzPts val="2800"/>
              <a:buChar char="•"/>
              <a:defRPr>
                <a:solidFill>
                  <a:srgbClr val="1399EE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400"/>
              <a:buChar char="•"/>
              <a:defRPr>
                <a:solidFill>
                  <a:srgbClr val="1399EE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000"/>
              <a:buChar char="•"/>
              <a:defRPr>
                <a:solidFill>
                  <a:srgbClr val="1399E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Char char="•"/>
              <a:defRPr>
                <a:solidFill>
                  <a:srgbClr val="1399E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Char char="•"/>
              <a:defRPr>
                <a:solidFill>
                  <a:srgbClr val="1399E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0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4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7AB550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134"/>
          <p:cNvSpPr txBox="1">
            <a:spLocks noGrp="1"/>
          </p:cNvSpPr>
          <p:nvPr>
            <p:ph type="title"/>
          </p:nvPr>
        </p:nvSpPr>
        <p:spPr>
          <a:xfrm>
            <a:off x="312423" y="365129"/>
            <a:ext cx="1156716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C"/>
              </a:buClr>
              <a:buSzPts val="3600"/>
              <a:buFont typeface="Montserrat"/>
              <a:buNone/>
              <a:defRPr sz="3600">
                <a:solidFill>
                  <a:srgbClr val="EBEBE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4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4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134"/>
          <p:cNvCxnSpPr/>
          <p:nvPr/>
        </p:nvCxnSpPr>
        <p:spPr>
          <a:xfrm>
            <a:off x="5412013" y="1417731"/>
            <a:ext cx="1367970" cy="0"/>
          </a:xfrm>
          <a:prstGeom prst="straightConnector1">
            <a:avLst/>
          </a:prstGeom>
          <a:noFill/>
          <a:ln w="38100" cap="flat" cmpd="sng">
            <a:solidFill>
              <a:srgbClr val="06345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5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5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35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135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6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6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9"/>
              </a:buClr>
              <a:buSzPts val="1600"/>
              <a:buNone/>
              <a:defRPr sz="1600">
                <a:solidFill>
                  <a:srgbClr val="73737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6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6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9"/>
              </a:buClr>
              <a:buSzPts val="1600"/>
              <a:buNone/>
              <a:defRPr sz="1600">
                <a:solidFill>
                  <a:srgbClr val="73737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6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6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36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7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" name="Google Shape;64;p137"/>
          <p:cNvCxnSpPr/>
          <p:nvPr/>
        </p:nvCxnSpPr>
        <p:spPr>
          <a:xfrm>
            <a:off x="838203" y="169068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8"/>
          <p:cNvSpPr txBox="1">
            <a:spLocks noGrp="1"/>
          </p:cNvSpPr>
          <p:nvPr>
            <p:ph type="body" idx="1"/>
          </p:nvPr>
        </p:nvSpPr>
        <p:spPr>
          <a:xfrm>
            <a:off x="914400" y="933446"/>
            <a:ext cx="10363196" cy="40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9"/>
          <p:cNvSpPr txBox="1">
            <a:spLocks noGrp="1"/>
          </p:cNvSpPr>
          <p:nvPr>
            <p:ph type="body" idx="1"/>
          </p:nvPr>
        </p:nvSpPr>
        <p:spPr>
          <a:xfrm>
            <a:off x="831847" y="4432709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200"/>
              <a:buFont typeface="Montserrat"/>
              <a:buNone/>
              <a:defRPr>
                <a:solidFill>
                  <a:srgbClr val="06345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9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9"/>
          <p:cNvPicPr preferRelativeResize="0"/>
          <p:nvPr/>
        </p:nvPicPr>
        <p:blipFill rotWithShape="1">
          <a:blip r:embed="rId3">
            <a:alphaModFix amt="50000"/>
          </a:blip>
          <a:srcRect l="33682" t="23243" r="34679" b="55082"/>
          <a:stretch/>
        </p:blipFill>
        <p:spPr>
          <a:xfrm rot="10799991">
            <a:off x="10513972" y="901159"/>
            <a:ext cx="833484" cy="69981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9"/>
          <p:cNvSpPr txBox="1">
            <a:spLocks noGrp="1"/>
          </p:cNvSpPr>
          <p:nvPr>
            <p:ph type="body" idx="2"/>
          </p:nvPr>
        </p:nvSpPr>
        <p:spPr>
          <a:xfrm>
            <a:off x="831847" y="1727786"/>
            <a:ext cx="10515600" cy="245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3600"/>
              <a:buNone/>
              <a:defRPr sz="3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 sz="1200" b="0" i="0" u="none" strike="noStrike" cap="none">
                <a:solidFill>
                  <a:srgbClr val="898F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7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45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26" y="410094"/>
            <a:ext cx="2468135" cy="93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8311475" y="5666550"/>
            <a:ext cx="3423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Analysts: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Freddie Kehoe, Kazu Umemoto</a:t>
            </a:r>
            <a:endParaRPr sz="18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468049" y="5943600"/>
            <a:ext cx="13161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4/26/2022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48B7A-D787-7F43-8D7E-23FFBB29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348" y="2341006"/>
            <a:ext cx="3423300" cy="342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AA0DA-A4C6-8A4A-BDEE-B6D81E3E0A96}"/>
              </a:ext>
            </a:extLst>
          </p:cNvPr>
          <p:cNvSpPr txBox="1"/>
          <p:nvPr/>
        </p:nvSpPr>
        <p:spPr>
          <a:xfrm>
            <a:off x="5195884" y="6046075"/>
            <a:ext cx="180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Montserrat" pitchFamily="2" charset="77"/>
              </a:rPr>
              <a:t>Who’s Joe?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CD5B9-44BA-764B-B2DB-496C8886A1B8}"/>
              </a:ext>
            </a:extLst>
          </p:cNvPr>
          <p:cNvSpPr txBox="1"/>
          <p:nvPr/>
        </p:nvSpPr>
        <p:spPr>
          <a:xfrm>
            <a:off x="2903457" y="1266586"/>
            <a:ext cx="6385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Montserrat" pitchFamily="2" charset="77"/>
              </a:rPr>
              <a:t>Trader Joe XYZ ($JOE)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272D01-825A-C742-8A02-9056B747EB34}"/>
              </a:ext>
            </a:extLst>
          </p:cNvPr>
          <p:cNvSpPr txBox="1"/>
          <p:nvPr/>
        </p:nvSpPr>
        <p:spPr>
          <a:xfrm>
            <a:off x="806822" y="666174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ontserrat" pitchFamily="2" charset="77"/>
              </a:rPr>
              <a:t>rJOE Staking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CB7E5-AF02-E542-BD26-2734E7980EC4}"/>
              </a:ext>
            </a:extLst>
          </p:cNvPr>
          <p:cNvSpPr txBox="1"/>
          <p:nvPr/>
        </p:nvSpPr>
        <p:spPr>
          <a:xfrm>
            <a:off x="685799" y="1796125"/>
            <a:ext cx="5410201" cy="306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Staking $JOE earns rJOE rewards.</a:t>
            </a:r>
          </a:p>
          <a:p>
            <a:pPr>
              <a:lnSpc>
                <a:spcPts val="1000"/>
              </a:lnSpc>
              <a:buClr>
                <a:schemeClr val="bg1"/>
              </a:buClr>
            </a:pP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100 rJOE unlocks 1 AVAX allocation toward “Rocket Joe” launch events.</a:t>
            </a:r>
          </a:p>
          <a:p>
            <a:pPr>
              <a:lnSpc>
                <a:spcPts val="1000"/>
              </a:lnSpc>
              <a:buClr>
                <a:schemeClr val="bg1"/>
              </a:buClr>
            </a:pP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Staking rewards and emission rates vary depending on pool saturation and supply controls.</a:t>
            </a:r>
          </a:p>
        </p:txBody>
      </p:sp>
      <p:sp>
        <p:nvSpPr>
          <p:cNvPr id="7" name="Google Shape;144;gfb70c61b63_0_7">
            <a:extLst>
              <a:ext uri="{FF2B5EF4-FFF2-40B4-BE49-F238E27FC236}">
                <a16:creationId xmlns:a16="http://schemas.microsoft.com/office/drawing/2014/main" id="{A0ADC83F-6CCE-FFB8-004C-81D8488CB4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3CE81-6F0E-96D5-47F3-2BB8890E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1" y="1020117"/>
            <a:ext cx="4359426" cy="43594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D741F1-E95B-BD8A-0CAF-FE73EBCE6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3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70A7EB-0872-7642-AE6B-B9769827FCCA}"/>
              </a:ext>
            </a:extLst>
          </p:cNvPr>
          <p:cNvSpPr txBox="1"/>
          <p:nvPr/>
        </p:nvSpPr>
        <p:spPr>
          <a:xfrm>
            <a:off x="806822" y="666174"/>
            <a:ext cx="3908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ontserrat" pitchFamily="2" charset="77"/>
              </a:rPr>
              <a:t>veJOE Staking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6C0C1-E78A-A344-AE63-07D5F5FF9028}"/>
              </a:ext>
            </a:extLst>
          </p:cNvPr>
          <p:cNvSpPr txBox="1"/>
          <p:nvPr/>
        </p:nvSpPr>
        <p:spPr>
          <a:xfrm>
            <a:off x="685798" y="1628977"/>
            <a:ext cx="5861758" cy="436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Stake $JOE to receive veJOE rewards. veJOE is used to both increase APRs on select Trader Joe yield farms and to vote on Trader Joe’s governance.</a:t>
            </a:r>
          </a:p>
          <a:p>
            <a:pPr>
              <a:lnSpc>
                <a:spcPts val="500"/>
              </a:lnSpc>
              <a:buClr>
                <a:schemeClr val="bg1"/>
              </a:buClr>
            </a:pPr>
            <a:endParaRPr lang="en-US" sz="16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veJOE receipts are non-transferable — unstaking $JOE causes loss of all accrued  veJOE.</a:t>
            </a:r>
          </a:p>
          <a:p>
            <a:pPr>
              <a:lnSpc>
                <a:spcPts val="500"/>
              </a:lnSpc>
              <a:buClr>
                <a:schemeClr val="bg1"/>
              </a:buClr>
            </a:pPr>
            <a:endParaRPr lang="en-US" sz="16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veJOE accrual rate is 0.00000643/sec/$JOE. Annualized: 202 veJOE/$JOE</a:t>
            </a:r>
          </a:p>
          <a:p>
            <a:pPr>
              <a:lnSpc>
                <a:spcPts val="500"/>
              </a:lnSpc>
              <a:buClr>
                <a:schemeClr val="bg1"/>
              </a:buClr>
            </a:pPr>
            <a:endParaRPr lang="en-US" sz="16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Every 5% staked $JOE top-off yields a 15-day, 2x, boost of veJOE accrual.</a:t>
            </a:r>
          </a:p>
          <a:p>
            <a:pPr>
              <a:lnSpc>
                <a:spcPts val="500"/>
              </a:lnSpc>
              <a:buClr>
                <a:schemeClr val="bg1"/>
              </a:buClr>
            </a:pPr>
            <a:endParaRPr lang="en-US" sz="16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Non-transferable staking rewards incentivize investors to stay staked indefinitely.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C4EE3-7BD3-934A-ADD8-FDA690A9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622" y="880749"/>
            <a:ext cx="4262718" cy="4262718"/>
          </a:xfrm>
          <a:prstGeom prst="rect">
            <a:avLst/>
          </a:prstGeom>
        </p:spPr>
      </p:pic>
      <p:sp>
        <p:nvSpPr>
          <p:cNvPr id="7" name="Google Shape;144;gfb70c61b63_0_7">
            <a:extLst>
              <a:ext uri="{FF2B5EF4-FFF2-40B4-BE49-F238E27FC236}">
                <a16:creationId xmlns:a16="http://schemas.microsoft.com/office/drawing/2014/main" id="{164F5BF5-E8A1-333C-5BDA-9F8D446144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1106C-06DF-FAFF-1F08-623B96630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70A7EB-0872-7642-AE6B-B9769827FCCA}"/>
              </a:ext>
            </a:extLst>
          </p:cNvPr>
          <p:cNvSpPr txBox="1"/>
          <p:nvPr/>
        </p:nvSpPr>
        <p:spPr>
          <a:xfrm>
            <a:off x="806822" y="666174"/>
            <a:ext cx="770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ontserrat" pitchFamily="2" charset="77"/>
              </a:rPr>
              <a:t>Current Boost Eligible Farms: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C4EE3-7BD3-934A-ADD8-FDA690A9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622" y="880749"/>
            <a:ext cx="4262718" cy="4262718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F218286-1A4D-9D4C-A14F-1CEB68F4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20" y="1544648"/>
            <a:ext cx="3464420" cy="4398543"/>
          </a:xfrm>
          <a:prstGeom prst="rect">
            <a:avLst/>
          </a:prstGeom>
        </p:spPr>
      </p:pic>
      <p:sp>
        <p:nvSpPr>
          <p:cNvPr id="7" name="Google Shape;144;gfb70c61b63_0_7">
            <a:extLst>
              <a:ext uri="{FF2B5EF4-FFF2-40B4-BE49-F238E27FC236}">
                <a16:creationId xmlns:a16="http://schemas.microsoft.com/office/drawing/2014/main" id="{23663870-6D4D-A76E-C307-D6B57659BE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76FB36-818B-DB9A-E074-BC6055B4C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B22005-5EBB-2F46-8567-45A37D5772CC}"/>
              </a:ext>
            </a:extLst>
          </p:cNvPr>
          <p:cNvSpPr/>
          <p:nvPr/>
        </p:nvSpPr>
        <p:spPr>
          <a:xfrm>
            <a:off x="781665" y="1297858"/>
            <a:ext cx="1587909" cy="206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3D44342-F61D-4949-916A-270E1A1F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64" y="434321"/>
            <a:ext cx="7762671" cy="5730905"/>
          </a:xfrm>
          <a:prstGeom prst="rect">
            <a:avLst/>
          </a:prstGeom>
        </p:spPr>
      </p:pic>
      <p:sp>
        <p:nvSpPr>
          <p:cNvPr id="6" name="Google Shape;144;gfb70c61b63_0_7">
            <a:extLst>
              <a:ext uri="{FF2B5EF4-FFF2-40B4-BE49-F238E27FC236}">
                <a16:creationId xmlns:a16="http://schemas.microsoft.com/office/drawing/2014/main" id="{4C045075-BB0A-2A8B-DDBE-42FB8167CE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33B91-415E-2A69-B323-2B97CF1D5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E2497A-E9A1-F34D-828B-D94C0323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7" y="365129"/>
            <a:ext cx="11041380" cy="1325559"/>
          </a:xfrm>
        </p:spPr>
        <p:txBody>
          <a:bodyPr/>
          <a:lstStyle/>
          <a:p>
            <a:r>
              <a:rPr lang="en-US"/>
              <a:t>Trader Joe XYZ Stats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251EA8D-E7A4-5F4D-97CA-B84BB439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892796" cy="37242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Total Value Locked: $1.35B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MCap/TVL Ratio: .20416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Daily Volume ≈ $75M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Yearly Revenue ≈ $82,125,000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6F7D5A3-9EC4-F3C5-B07F-6753B016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832" y="2256994"/>
            <a:ext cx="5359164" cy="3007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10A07D-5429-A371-88AE-7CB85B08E723}"/>
              </a:ext>
            </a:extLst>
          </p:cNvPr>
          <p:cNvSpPr txBox="1"/>
          <p:nvPr/>
        </p:nvSpPr>
        <p:spPr>
          <a:xfrm>
            <a:off x="8047260" y="1819952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77"/>
              </a:rPr>
              <a:t>Trading Volume 1M</a:t>
            </a:r>
          </a:p>
        </p:txBody>
      </p:sp>
      <p:sp>
        <p:nvSpPr>
          <p:cNvPr id="11" name="Google Shape;144;gfb70c61b63_0_7">
            <a:extLst>
              <a:ext uri="{FF2B5EF4-FFF2-40B4-BE49-F238E27FC236}">
                <a16:creationId xmlns:a16="http://schemas.microsoft.com/office/drawing/2014/main" id="{AD3DF2B5-2C3B-9954-6ED0-07928F12B5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7ACFD-DA10-74A0-4541-A9B5DAFF8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2DCE-00EC-EE48-A3DF-376C7604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3" y="389129"/>
            <a:ext cx="11041380" cy="1325559"/>
          </a:xfrm>
        </p:spPr>
        <p:txBody>
          <a:bodyPr/>
          <a:lstStyle/>
          <a:p>
            <a:r>
              <a:rPr lang="en-US"/>
              <a:t>$JOE Stats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5E9CB-8B04-774D-A0DE-AD86834AE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741" y="1718177"/>
            <a:ext cx="7379364" cy="3724278"/>
          </a:xfrm>
        </p:spPr>
        <p:txBody>
          <a:bodyPr>
            <a:noAutofit/>
          </a:bodyPr>
          <a:lstStyle/>
          <a:p>
            <a:pPr marL="508000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Market Cap: $252,049,173</a:t>
            </a:r>
          </a:p>
          <a:p>
            <a:pPr marL="508000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Fully Diluted: $587,712,108</a:t>
            </a:r>
          </a:p>
          <a:p>
            <a:pPr marL="508000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Circulating Supply: 214,463,579</a:t>
            </a:r>
          </a:p>
          <a:p>
            <a:pPr marL="508000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Total Supply: 337,032,643</a:t>
            </a:r>
          </a:p>
          <a:p>
            <a:pPr marL="508000" indent="-45720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Max Supply: 500,000,000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F25A2E3-8331-F04F-AB54-62397710F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46" y="1239218"/>
            <a:ext cx="4999113" cy="2039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772D9-3EB9-0540-81AD-E23FDCA11245}"/>
              </a:ext>
            </a:extLst>
          </p:cNvPr>
          <p:cNvSpPr txBox="1"/>
          <p:nvPr/>
        </p:nvSpPr>
        <p:spPr>
          <a:xfrm>
            <a:off x="8759996" y="949364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77"/>
              </a:rPr>
              <a:t>MC: 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716D6-FDC7-0247-A171-09A2D4B3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959" y="3801132"/>
            <a:ext cx="4990300" cy="2037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6DAD9-EF52-0E40-9365-07778B868860}"/>
              </a:ext>
            </a:extLst>
          </p:cNvPr>
          <p:cNvSpPr txBox="1"/>
          <p:nvPr/>
        </p:nvSpPr>
        <p:spPr>
          <a:xfrm>
            <a:off x="8611584" y="3529201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77"/>
              </a:rPr>
              <a:t>MC: 3M</a:t>
            </a:r>
          </a:p>
        </p:txBody>
      </p:sp>
      <p:sp>
        <p:nvSpPr>
          <p:cNvPr id="11" name="Google Shape;144;gfb70c61b63_0_7">
            <a:extLst>
              <a:ext uri="{FF2B5EF4-FFF2-40B4-BE49-F238E27FC236}">
                <a16:creationId xmlns:a16="http://schemas.microsoft.com/office/drawing/2014/main" id="{EB94B5FC-0358-6506-FAE0-30AB5AA511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B2BFED-1638-D99E-010E-3B913D914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4D764100-51C8-D647-B05B-9739C825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3" y="714902"/>
            <a:ext cx="6203862" cy="498628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F61FCE-6B4F-CF42-9C52-C79D9875BB3B}"/>
              </a:ext>
            </a:extLst>
          </p:cNvPr>
          <p:cNvSpPr/>
          <p:nvPr/>
        </p:nvSpPr>
        <p:spPr>
          <a:xfrm>
            <a:off x="6596507" y="904552"/>
            <a:ext cx="4979773" cy="5016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B73E7-ACB5-EA42-BAE1-43A228C12F01}"/>
              </a:ext>
            </a:extLst>
          </p:cNvPr>
          <p:cNvSpPr txBox="1"/>
          <p:nvPr/>
        </p:nvSpPr>
        <p:spPr>
          <a:xfrm>
            <a:off x="6926307" y="1156817"/>
            <a:ext cx="4523628" cy="4630948"/>
          </a:xfrm>
          <a:prstGeom prst="rect">
            <a:avLst/>
          </a:prstGeom>
          <a:noFill/>
          <a:ln w="19050" cap="rnd">
            <a:solidFill>
              <a:schemeClr val="bg2">
                <a:lumMod val="75000"/>
                <a:lumOff val="25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23628"/>
                      <a:gd name="connsiteY0" fmla="*/ 0 h 4433073"/>
                      <a:gd name="connsiteX1" fmla="*/ 4523628 w 4523628"/>
                      <a:gd name="connsiteY1" fmla="*/ 0 h 4433073"/>
                      <a:gd name="connsiteX2" fmla="*/ 4523628 w 4523628"/>
                      <a:gd name="connsiteY2" fmla="*/ 4433073 h 4433073"/>
                      <a:gd name="connsiteX3" fmla="*/ 0 w 4523628"/>
                      <a:gd name="connsiteY3" fmla="*/ 4433073 h 4433073"/>
                      <a:gd name="connsiteX4" fmla="*/ 0 w 4523628"/>
                      <a:gd name="connsiteY4" fmla="*/ 0 h 4433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3628" h="4433073" extrusionOk="0">
                        <a:moveTo>
                          <a:pt x="0" y="0"/>
                        </a:moveTo>
                        <a:cubicBezTo>
                          <a:pt x="1792518" y="118645"/>
                          <a:pt x="2808554" y="116012"/>
                          <a:pt x="4523628" y="0"/>
                        </a:cubicBezTo>
                        <a:cubicBezTo>
                          <a:pt x="4390746" y="2151824"/>
                          <a:pt x="4608579" y="2399569"/>
                          <a:pt x="4523628" y="4433073"/>
                        </a:cubicBezTo>
                        <a:cubicBezTo>
                          <a:pt x="2688138" y="4567673"/>
                          <a:pt x="1833720" y="4275877"/>
                          <a:pt x="0" y="4433073"/>
                        </a:cubicBezTo>
                        <a:cubicBezTo>
                          <a:pt x="-20187" y="2849996"/>
                          <a:pt x="-152480" y="20402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3000">
                <a:solidFill>
                  <a:schemeClr val="bg2"/>
                </a:solidFill>
                <a:latin typeface="Montserrat" pitchFamily="2" charset="77"/>
              </a:rPr>
              <a:t>Full supply to be distributed by January 3, 2024</a:t>
            </a:r>
          </a:p>
          <a:p>
            <a:pPr>
              <a:buClr>
                <a:schemeClr val="bg2">
                  <a:lumMod val="90000"/>
                  <a:lumOff val="10000"/>
                </a:schemeClr>
              </a:buClr>
            </a:pPr>
            <a:endParaRPr lang="en-US" sz="3000">
              <a:solidFill>
                <a:schemeClr val="bg2"/>
              </a:solidFill>
              <a:latin typeface="Montserrat" pitchFamily="2" charset="77"/>
            </a:endParaRPr>
          </a:p>
          <a:p>
            <a:pPr marL="457200" indent="-457200">
              <a:lnSpc>
                <a:spcPct val="150000"/>
              </a:lnSpc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3000">
                <a:solidFill>
                  <a:schemeClr val="bg2"/>
                </a:solidFill>
                <a:latin typeface="Montserrat" pitchFamily="2" charset="77"/>
              </a:rPr>
              <a:t>Decreasing rate of distribution over time</a:t>
            </a:r>
          </a:p>
        </p:txBody>
      </p:sp>
      <p:sp>
        <p:nvSpPr>
          <p:cNvPr id="7" name="Google Shape;144;gfb70c61b63_0_7">
            <a:extLst>
              <a:ext uri="{FF2B5EF4-FFF2-40B4-BE49-F238E27FC236}">
                <a16:creationId xmlns:a16="http://schemas.microsoft.com/office/drawing/2014/main" id="{7B82DF5B-1E84-C2F0-75CC-0F0450EEEA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D7265-3D6A-DA88-C4B0-CEA018093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F684-BB28-3046-8CC3-85195DBE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1" y="365129"/>
            <a:ext cx="11041380" cy="1325559"/>
          </a:xfrm>
        </p:spPr>
        <p:txBody>
          <a:bodyPr/>
          <a:lstStyle/>
          <a:p>
            <a:r>
              <a:rPr lang="en-US"/>
              <a:t>Trader Joe XYZ Stats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5C8B-5577-0949-B560-1CA08434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10845798" cy="37242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Discord Members: 15,035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Twitter Following: 144.1K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Telegram Members: 12,149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Medium Following: 3.3K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8CED443-40DF-BC02-E5DC-A01555085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8415"/>
            <a:ext cx="2424545" cy="242454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8C6A0A8-160C-5D75-9B34-A0F54B2CD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916" y="821114"/>
            <a:ext cx="2423160" cy="242316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F699BE5-4AE8-F214-308D-53A8F2236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812" y="3016246"/>
            <a:ext cx="2220004" cy="2220004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EE722B4-4B0C-3CA6-9B04-6641A0FF6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916" y="3639184"/>
            <a:ext cx="2220004" cy="2220004"/>
          </a:xfrm>
          <a:prstGeom prst="rect">
            <a:avLst/>
          </a:prstGeom>
        </p:spPr>
      </p:pic>
      <p:sp>
        <p:nvSpPr>
          <p:cNvPr id="10" name="Google Shape;144;gfb70c61b63_0_7">
            <a:extLst>
              <a:ext uri="{FF2B5EF4-FFF2-40B4-BE49-F238E27FC236}">
                <a16:creationId xmlns:a16="http://schemas.microsoft.com/office/drawing/2014/main" id="{1DC1CB82-08C4-0FEA-4374-AB63361CEC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FE6EA-D6F3-A0AA-5D5B-D4A41207E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70c61b63_0_14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76D49A-62D6-5919-03BA-4C74639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3" y="365129"/>
            <a:ext cx="11041380" cy="1325559"/>
          </a:xfrm>
        </p:spPr>
        <p:txBody>
          <a:bodyPr/>
          <a:lstStyle/>
          <a:p>
            <a:r>
              <a:rPr lang="en-US"/>
              <a:t>Investment Thesis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BC37C6-8ECC-DFF2-BBD0-8900D32E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590" y="1828181"/>
            <a:ext cx="1991294" cy="701674"/>
          </a:xfrm>
        </p:spPr>
        <p:txBody>
          <a:bodyPr/>
          <a:lstStyle/>
          <a:p>
            <a:pPr marL="50800" indent="0">
              <a:buNone/>
            </a:pPr>
            <a:r>
              <a:rPr lang="en-US"/>
              <a:t>JOE Wars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DC282D-85B5-7CDE-FEAC-D6C75F5CB38E}"/>
              </a:ext>
            </a:extLst>
          </p:cNvPr>
          <p:cNvSpPr txBox="1">
            <a:spLocks/>
          </p:cNvSpPr>
          <p:nvPr/>
        </p:nvSpPr>
        <p:spPr>
          <a:xfrm>
            <a:off x="6706528" y="1785671"/>
            <a:ext cx="3760519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99E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399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399E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399E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99E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99E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>
                <a:solidFill>
                  <a:schemeClr val="bg1"/>
                </a:solidFill>
              </a:rPr>
              <a:t>Avalanche Network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B4EA321-87AC-E92D-4DC5-AD1C88C5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55" y="2652545"/>
            <a:ext cx="2800467" cy="28023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F3D285-D876-1F8A-ABBC-5EB0BF8A7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66" y="2652544"/>
            <a:ext cx="4691543" cy="2802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3EAEA1-91FA-9E06-E95A-8A0888BEB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8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b70c61b63_0_2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Avalanche Network Stats</a:t>
            </a:r>
            <a:endParaRPr/>
          </a:p>
        </p:txBody>
      </p:sp>
      <p:sp>
        <p:nvSpPr>
          <p:cNvPr id="160" name="Google Shape;160;gfb70c61b63_0_21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895106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buFont typeface="Courier New" panose="02070309020205020404" pitchFamily="49" charset="0"/>
              <a:buChar char="o"/>
            </a:pPr>
            <a:r>
              <a:rPr lang="en-US"/>
              <a:t>Daily Transaction Count ≈ 1M</a:t>
            </a:r>
          </a:p>
          <a:p>
            <a:pPr lvl="0" indent="-457200">
              <a:buFont typeface="Courier New" panose="02070309020205020404" pitchFamily="49" charset="0"/>
              <a:buChar char="o"/>
            </a:pPr>
            <a:endParaRPr lang="en-US"/>
          </a:p>
          <a:p>
            <a:pPr lvl="0" indent="-457200">
              <a:buFont typeface="Courier New" panose="02070309020205020404" pitchFamily="49" charset="0"/>
              <a:buChar char="o"/>
            </a:pPr>
            <a:r>
              <a:rPr lang="en-US"/>
              <a:t>Daily Active Users ≈ 95,000</a:t>
            </a:r>
          </a:p>
          <a:p>
            <a:pPr lvl="0" indent="-457200">
              <a:buFont typeface="Courier New" panose="02070309020205020404" pitchFamily="49" charset="0"/>
              <a:buChar char="o"/>
            </a:pPr>
            <a:endParaRPr lang="en-US"/>
          </a:p>
          <a:p>
            <a:pPr lvl="0" indent="-457200">
              <a:buFont typeface="Courier New" panose="02070309020205020404" pitchFamily="49" charset="0"/>
              <a:buChar char="o"/>
            </a:pPr>
            <a:r>
              <a:rPr lang="en-US"/>
              <a:t>Total TVL: $10.53B</a:t>
            </a:r>
          </a:p>
          <a:p>
            <a:pPr lvl="0" indent="-457200">
              <a:buFont typeface="Courier New" panose="02070309020205020404" pitchFamily="49" charset="0"/>
              <a:buChar char="o"/>
            </a:pPr>
            <a:endParaRPr lang="en-US"/>
          </a:p>
          <a:p>
            <a:pPr lvl="0" indent="-457200">
              <a:buFont typeface="Courier New" panose="02070309020205020404" pitchFamily="49" charset="0"/>
              <a:buChar char="o"/>
            </a:pPr>
            <a:r>
              <a:rPr lang="en-US"/>
              <a:t>458 Projects in 19 months </a:t>
            </a:r>
          </a:p>
        </p:txBody>
      </p:sp>
      <p:sp>
        <p:nvSpPr>
          <p:cNvPr id="162" name="Google Shape;162;gfb70c61b63_0_21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5683069-FECA-D831-2329-C405C4E8C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47" y="2652986"/>
            <a:ext cx="5227828" cy="2214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927D1-49E5-EFFD-D3DD-DECE075E6F0E}"/>
              </a:ext>
            </a:extLst>
          </p:cNvPr>
          <p:cNvSpPr txBox="1"/>
          <p:nvPr/>
        </p:nvSpPr>
        <p:spPr>
          <a:xfrm>
            <a:off x="8629615" y="22814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77"/>
              </a:rPr>
              <a:t>Total TVL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A57F2C-A7A2-A01D-8703-5DE1940F6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b70c61b63_0_0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1F4619-AD6E-BA43-BA9C-412A5987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70" y="311165"/>
            <a:ext cx="11041380" cy="101341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Roadmap</a:t>
            </a:r>
          </a:p>
        </p:txBody>
      </p:sp>
      <p:sp>
        <p:nvSpPr>
          <p:cNvPr id="17" name="Google Shape;137;p19">
            <a:extLst>
              <a:ext uri="{FF2B5EF4-FFF2-40B4-BE49-F238E27FC236}">
                <a16:creationId xmlns:a16="http://schemas.microsoft.com/office/drawing/2014/main" id="{F6638B96-4053-DB4C-B1F5-3B549A17A960}"/>
              </a:ext>
            </a:extLst>
          </p:cNvPr>
          <p:cNvSpPr/>
          <p:nvPr/>
        </p:nvSpPr>
        <p:spPr>
          <a:xfrm>
            <a:off x="462831" y="1153627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Trader Joe Overview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137;p19">
            <a:extLst>
              <a:ext uri="{FF2B5EF4-FFF2-40B4-BE49-F238E27FC236}">
                <a16:creationId xmlns:a16="http://schemas.microsoft.com/office/drawing/2014/main" id="{36841399-07E9-9447-BD60-775028F08C0A}"/>
              </a:ext>
            </a:extLst>
          </p:cNvPr>
          <p:cNvSpPr/>
          <p:nvPr/>
        </p:nvSpPr>
        <p:spPr>
          <a:xfrm>
            <a:off x="462831" y="2010874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sJOE, rJOE, and veJOE Staking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137;p19">
            <a:extLst>
              <a:ext uri="{FF2B5EF4-FFF2-40B4-BE49-F238E27FC236}">
                <a16:creationId xmlns:a16="http://schemas.microsoft.com/office/drawing/2014/main" id="{8FFE4276-7999-1E41-837E-A2F8AAE36913}"/>
              </a:ext>
            </a:extLst>
          </p:cNvPr>
          <p:cNvSpPr/>
          <p:nvPr/>
        </p:nvSpPr>
        <p:spPr>
          <a:xfrm>
            <a:off x="462831" y="2868121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$JOE Tokenomics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137;p19">
            <a:extLst>
              <a:ext uri="{FF2B5EF4-FFF2-40B4-BE49-F238E27FC236}">
                <a16:creationId xmlns:a16="http://schemas.microsoft.com/office/drawing/2014/main" id="{F617B86F-8964-E34B-B0BB-537239B59919}"/>
              </a:ext>
            </a:extLst>
          </p:cNvPr>
          <p:cNvSpPr/>
          <p:nvPr/>
        </p:nvSpPr>
        <p:spPr>
          <a:xfrm>
            <a:off x="462831" y="3725368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</a:t>
            </a:r>
            <a:r>
              <a:rPr lang="en-US" sz="2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Avalanche Network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137;p19">
            <a:extLst>
              <a:ext uri="{FF2B5EF4-FFF2-40B4-BE49-F238E27FC236}">
                <a16:creationId xmlns:a16="http://schemas.microsoft.com/office/drawing/2014/main" id="{45EC86F5-F50A-9842-9043-5E44170B3DF6}"/>
              </a:ext>
            </a:extLst>
          </p:cNvPr>
          <p:cNvSpPr/>
          <p:nvPr/>
        </p:nvSpPr>
        <p:spPr>
          <a:xfrm>
            <a:off x="462831" y="4582615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 $JOE Wars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" name="Google Shape;137;p19">
            <a:extLst>
              <a:ext uri="{FF2B5EF4-FFF2-40B4-BE49-F238E27FC236}">
                <a16:creationId xmlns:a16="http://schemas.microsoft.com/office/drawing/2014/main" id="{400A52B2-5443-C144-B5C7-62FA5789AF91}"/>
              </a:ext>
            </a:extLst>
          </p:cNvPr>
          <p:cNvSpPr/>
          <p:nvPr/>
        </p:nvSpPr>
        <p:spPr>
          <a:xfrm>
            <a:off x="452870" y="5439862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6. </a:t>
            </a:r>
            <a:r>
              <a:rPr lang="en-US" sz="2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Recommendation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" name="Google Shape;143;p19">
            <a:extLst>
              <a:ext uri="{FF2B5EF4-FFF2-40B4-BE49-F238E27FC236}">
                <a16:creationId xmlns:a16="http://schemas.microsoft.com/office/drawing/2014/main" id="{043E400B-E061-7848-8609-8555831CA7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9643" y="2792052"/>
            <a:ext cx="939236" cy="13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4;p19">
            <a:extLst>
              <a:ext uri="{FF2B5EF4-FFF2-40B4-BE49-F238E27FC236}">
                <a16:creationId xmlns:a16="http://schemas.microsoft.com/office/drawing/2014/main" id="{3FCE17C4-EA90-BA4E-9025-FD91FE9213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9643" y="4132336"/>
            <a:ext cx="939236" cy="130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5;p19">
            <a:extLst>
              <a:ext uri="{FF2B5EF4-FFF2-40B4-BE49-F238E27FC236}">
                <a16:creationId xmlns:a16="http://schemas.microsoft.com/office/drawing/2014/main" id="{9B54505A-A09A-364C-9F11-83490F27BC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9633" y="1368462"/>
            <a:ext cx="939237" cy="131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DFC0BE-31AF-37E7-28E4-FE4DBCCB9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CE81-B146-B4BA-5B43-872D3DB9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Still Waiting for ETH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F035C-38FC-C4CB-1DC8-538A07920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7"/>
            <a:ext cx="5396342" cy="435133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Original Release Year: 2019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Gas fees are crazy on ETH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Handful of bridges from different chains to AVAX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Slow transactions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D54560E-11F4-B5BB-7B15-89C16507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67" y="1443346"/>
            <a:ext cx="3971307" cy="3971307"/>
          </a:xfrm>
          <a:prstGeom prst="rect">
            <a:avLst/>
          </a:prstGeom>
        </p:spPr>
      </p:pic>
      <p:sp>
        <p:nvSpPr>
          <p:cNvPr id="6" name="Google Shape;144;gfb70c61b63_0_7">
            <a:extLst>
              <a:ext uri="{FF2B5EF4-FFF2-40B4-BE49-F238E27FC236}">
                <a16:creationId xmlns:a16="http://schemas.microsoft.com/office/drawing/2014/main" id="{48FB5E95-58BA-A461-313B-5EB646829C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F5CBA-BEA9-A2A8-F73C-6D434AF2B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7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630E-278A-9B05-4D63-03FA6199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$JOE Wars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B1C66-AA2A-29B0-D732-E0CE4919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515291"/>
            <a:ext cx="5181603" cy="466167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Beefy Finance, Yield Yak, Vector, North Pole, </a:t>
            </a:r>
            <a:r>
              <a:rPr lang="en-US" err="1"/>
              <a:t>SteakHut</a:t>
            </a:r>
            <a:endParaRPr lang="en-US"/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All trying to accrue as much $JOE as possible to stake for veJOE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Rewarding early $JOE providers extra rewards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3BE8F06-2812-E2CE-68B6-B8ECBEAA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78" y="686246"/>
            <a:ext cx="1661887" cy="1661887"/>
          </a:xfrm>
          <a:prstGeom prst="rect">
            <a:avLst/>
          </a:prstGeom>
        </p:spPr>
      </p:pic>
      <p:pic>
        <p:nvPicPr>
          <p:cNvPr id="8" name="Picture 7" descr="A picture containing text, bin&#10;&#10;Description automatically generated">
            <a:extLst>
              <a:ext uri="{FF2B5EF4-FFF2-40B4-BE49-F238E27FC236}">
                <a16:creationId xmlns:a16="http://schemas.microsoft.com/office/drawing/2014/main" id="{944DDCBE-5A16-F89C-ACDA-32EB6657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011" y="686246"/>
            <a:ext cx="1661887" cy="1661887"/>
          </a:xfrm>
          <a:prstGeom prst="rect">
            <a:avLst/>
          </a:prstGeom>
        </p:spPr>
      </p:pic>
      <p:pic>
        <p:nvPicPr>
          <p:cNvPr id="10" name="Picture 9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7DB86E8-C853-9E8A-5A3E-ADA4B63B2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278" y="2783572"/>
            <a:ext cx="1661886" cy="166188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9C92CF4-5E87-660F-089C-DAA9C640C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011" y="2783572"/>
            <a:ext cx="1661886" cy="1661886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EE058ED9-6FA1-39CF-4A75-30FDA87A7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517" y="4656824"/>
            <a:ext cx="4053380" cy="1661886"/>
          </a:xfrm>
          <a:prstGeom prst="rect">
            <a:avLst/>
          </a:prstGeom>
        </p:spPr>
      </p:pic>
      <p:sp>
        <p:nvSpPr>
          <p:cNvPr id="11" name="Google Shape;144;gfb70c61b63_0_7">
            <a:extLst>
              <a:ext uri="{FF2B5EF4-FFF2-40B4-BE49-F238E27FC236}">
                <a16:creationId xmlns:a16="http://schemas.microsoft.com/office/drawing/2014/main" id="{DF64B87B-C02A-EA57-3560-641BCA4E77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63672-412F-DC1C-8DCB-BF110B02D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F50-EBB8-E4B3-3D00-8872FEF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High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CE5A-91A2-D765-2E85-FFB0B4010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Projects having an enticing APY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Creating demand for people to get $JOE and deposit in that specific project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1CF661-2FC7-1DCB-3FBD-2DF99F7C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5763"/>
            <a:ext cx="5791200" cy="5791200"/>
          </a:xfrm>
          <a:prstGeom prst="rect">
            <a:avLst/>
          </a:prstGeom>
        </p:spPr>
      </p:pic>
      <p:sp>
        <p:nvSpPr>
          <p:cNvPr id="9" name="Google Shape;144;gfb70c61b63_0_7">
            <a:extLst>
              <a:ext uri="{FF2B5EF4-FFF2-40B4-BE49-F238E27FC236}">
                <a16:creationId xmlns:a16="http://schemas.microsoft.com/office/drawing/2014/main" id="{23A11BDE-62E0-3FF8-0C8D-7864D2E9D6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5E2E7-2B84-6E9A-723D-5A273DC42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B1B2-ECCB-13F2-8EB9-55C8FE78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F28ED-489A-CEA0-4161-D2AD22636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805" y="4520105"/>
            <a:ext cx="3013361" cy="1208518"/>
          </a:xfrm>
        </p:spPr>
        <p:txBody>
          <a:bodyPr>
            <a:normAutofit fontScale="85000" lnSpcReduction="10000"/>
          </a:bodyPr>
          <a:lstStyle/>
          <a:p>
            <a:pPr marL="50800" indent="0">
              <a:buNone/>
            </a:pPr>
            <a:r>
              <a:rPr lang="en-US" sz="6000"/>
              <a:t>.25 $ETH</a:t>
            </a:r>
          </a:p>
        </p:txBody>
      </p:sp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2D9DEED-2B1F-27C3-B0CC-7168656A4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477" y="1517303"/>
            <a:ext cx="4211320" cy="4211320"/>
          </a:xfrm>
          <a:prstGeom prst="rect">
            <a:avLst/>
          </a:prstGeom>
        </p:spPr>
      </p:pic>
      <p:sp>
        <p:nvSpPr>
          <p:cNvPr id="8" name="Google Shape;144;gfb70c61b63_0_7">
            <a:extLst>
              <a:ext uri="{FF2B5EF4-FFF2-40B4-BE49-F238E27FC236}">
                <a16:creationId xmlns:a16="http://schemas.microsoft.com/office/drawing/2014/main" id="{1647ECAE-E512-9FC8-E005-2665C9528C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E64E8C0-2DC1-86D0-87AD-A3043AC17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82" y="1690688"/>
            <a:ext cx="2595809" cy="2595809"/>
          </a:xfrm>
          <a:prstGeom prst="rect">
            <a:avLst/>
          </a:prstGeom>
        </p:spPr>
      </p:pic>
      <p:pic>
        <p:nvPicPr>
          <p:cNvPr id="10" name="Graphic 9" descr="Arrow Up with solid fill">
            <a:extLst>
              <a:ext uri="{FF2B5EF4-FFF2-40B4-BE49-F238E27FC236}">
                <a16:creationId xmlns:a16="http://schemas.microsoft.com/office/drawing/2014/main" id="{6AEC7EDD-E9DE-E776-5D58-BDD36664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745665" y="2463209"/>
            <a:ext cx="1931581" cy="193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01F684-B4C5-6917-0875-48A0588A9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31C-BE7C-AEBD-7C83-870A71E8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96" y="2862265"/>
            <a:ext cx="6067608" cy="1133470"/>
          </a:xfrm>
        </p:spPr>
        <p:txBody>
          <a:bodyPr>
            <a:noAutofit/>
          </a:bodyPr>
          <a:lstStyle/>
          <a:p>
            <a:r>
              <a:rPr lang="en-US"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06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What is Trader Joe XYZ?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 lnSpcReduction="10000"/>
          </a:bodyPr>
          <a:lstStyle/>
          <a:p>
            <a:pPr marL="508000" indent="-45720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Founded in 2021 by 0xMurlox and Cryptofish</a:t>
            </a:r>
          </a:p>
          <a:p>
            <a:pPr marL="508000" indent="-457200">
              <a:buFont typeface="Courier New"/>
              <a:buChar char="o"/>
            </a:pPr>
            <a:endParaRPr lang="en-US">
              <a:solidFill>
                <a:schemeClr val="bg1"/>
              </a:solidFill>
            </a:endParaRPr>
          </a:p>
          <a:p>
            <a:pPr marL="508000" indent="-45720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DEX in the Avalanche ecosystem</a:t>
            </a:r>
          </a:p>
          <a:p>
            <a:pPr marL="508000" indent="-457200">
              <a:buFont typeface="Courier New"/>
              <a:buChar char="o"/>
            </a:pPr>
            <a:endParaRPr lang="en-US">
              <a:solidFill>
                <a:schemeClr val="bg1"/>
              </a:solidFill>
            </a:endParaRPr>
          </a:p>
          <a:p>
            <a:pPr marL="508000" indent="-45720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</a:rPr>
              <a:t>Trade, Farm, Stake, Borrow, Launch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05D8CD7-02EE-2A47-A560-D28924A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995" y="710499"/>
            <a:ext cx="5437001" cy="5437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07C851-D0E9-BDD6-ED73-37132ADDA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47C9-0D46-4E07-9EDC-3B6DC277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05CF0-A407-4029-818C-F98A1EB4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702966"/>
            <a:ext cx="9406809" cy="435133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Co-Founders: 2 People</a:t>
            </a:r>
          </a:p>
          <a:p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Quant and Research: 3 People</a:t>
            </a:r>
          </a:p>
          <a:p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Engineering: 9 People</a:t>
            </a:r>
          </a:p>
          <a:p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Marketing and Business Development: 6 People</a:t>
            </a:r>
          </a:p>
          <a:p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Community Team: 9 People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BCE232-6E1C-48AA-8F38-3A796DB1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49" y="1994417"/>
            <a:ext cx="4466253" cy="25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3BD33-0880-4730-8730-221B394D3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  <p:sp>
        <p:nvSpPr>
          <p:cNvPr id="9" name="Google Shape;144;gfb70c61b63_0_7">
            <a:extLst>
              <a:ext uri="{FF2B5EF4-FFF2-40B4-BE49-F238E27FC236}">
                <a16:creationId xmlns:a16="http://schemas.microsoft.com/office/drawing/2014/main" id="{265DABBA-4B96-4E8C-81D1-3A4352D87B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054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0876-553B-4D28-B373-4619C1C8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AA573-4CA0-4966-9CEC-78405443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7"/>
            <a:ext cx="5631021" cy="4351336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/>
              <a:t>Code4rena</a:t>
            </a:r>
          </a:p>
          <a:p>
            <a:pPr>
              <a:spcBef>
                <a:spcPts val="800"/>
              </a:spcBef>
            </a:pPr>
            <a:endParaRPr lang="en-US"/>
          </a:p>
          <a:p>
            <a:pPr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/>
              <a:t>Paladin Blockchain Security</a:t>
            </a:r>
          </a:p>
          <a:p>
            <a:pPr>
              <a:spcBef>
                <a:spcPts val="800"/>
              </a:spcBef>
            </a:pPr>
            <a:endParaRPr lang="en-US"/>
          </a:p>
          <a:p>
            <a:pPr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err="1"/>
              <a:t>HashEx</a:t>
            </a:r>
            <a:endParaRPr lang="en-US"/>
          </a:p>
          <a:p>
            <a:pPr>
              <a:spcBef>
                <a:spcPts val="800"/>
              </a:spcBef>
            </a:pPr>
            <a:endParaRPr lang="en-US"/>
          </a:p>
          <a:p>
            <a:pPr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err="1"/>
              <a:t>Certora</a:t>
            </a:r>
            <a:endParaRPr lang="en-US"/>
          </a:p>
          <a:p>
            <a:pPr>
              <a:spcBef>
                <a:spcPts val="800"/>
              </a:spcBef>
            </a:pPr>
            <a:endParaRPr lang="en-US"/>
          </a:p>
          <a:p>
            <a:pPr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/>
              <a:t>Ackee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99A69C7A-32B5-45CE-9D3B-07F8C3EA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29" y="1825627"/>
            <a:ext cx="2859213" cy="285921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5DC2D38-96D0-4400-B0EB-B061DEA8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73" y="1825627"/>
            <a:ext cx="2865169" cy="83337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6B11A51-3A3A-4EDD-8220-4983D9BFA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973" y="550998"/>
            <a:ext cx="2865169" cy="95505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6FF26C1-AFDD-494A-9A85-645D1838E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929" y="3896543"/>
            <a:ext cx="2859213" cy="73223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7B8763A-B42B-4896-9D8A-04B490266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289" y="4695804"/>
            <a:ext cx="1322536" cy="1322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0FFA8A-7476-4EDB-ABFB-4E0BB7107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  <p:sp>
        <p:nvSpPr>
          <p:cNvPr id="16" name="Google Shape;144;gfb70c61b63_0_7">
            <a:extLst>
              <a:ext uri="{FF2B5EF4-FFF2-40B4-BE49-F238E27FC236}">
                <a16:creationId xmlns:a16="http://schemas.microsoft.com/office/drawing/2014/main" id="{F9A223FC-0C1D-4C7F-B72F-C702158682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8979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2500-F478-47BA-8369-83CF2CB4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1178-5A2A-4D55-91F2-94A4124B3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Not3Lau Capital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err="1"/>
              <a:t>Avalaunch</a:t>
            </a: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Yak Man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C98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Defiance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Mechanism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GBV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A44E5AC-7167-4112-9293-866DAE6C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16" y="1764105"/>
            <a:ext cx="5923387" cy="3329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0408C-C2EB-47C0-8F20-ADCE81B4E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  <p:sp>
        <p:nvSpPr>
          <p:cNvPr id="8" name="Google Shape;144;gfb70c61b63_0_7">
            <a:extLst>
              <a:ext uri="{FF2B5EF4-FFF2-40B4-BE49-F238E27FC236}">
                <a16:creationId xmlns:a16="http://schemas.microsoft.com/office/drawing/2014/main" id="{229F9D96-5068-4F9C-976C-7085263FFE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7975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693C04-B087-7146-A579-D59F0DE60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30" t="35277" r="22870" b="32477"/>
          <a:stretch/>
        </p:blipFill>
        <p:spPr>
          <a:xfrm>
            <a:off x="3507287" y="753035"/>
            <a:ext cx="8292230" cy="4997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5BF31-B96B-0E40-BC89-455899674B45}"/>
              </a:ext>
            </a:extLst>
          </p:cNvPr>
          <p:cNvSpPr txBox="1"/>
          <p:nvPr/>
        </p:nvSpPr>
        <p:spPr>
          <a:xfrm>
            <a:off x="632011" y="753035"/>
            <a:ext cx="51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Montserrat" pitchFamily="2" charset="77"/>
              </a:rPr>
              <a:t>$JOE Staking Overview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D69801-B23E-1249-A121-79BE9E925DC2}"/>
              </a:ext>
            </a:extLst>
          </p:cNvPr>
          <p:cNvCxnSpPr>
            <a:cxnSpLocks/>
          </p:cNvCxnSpPr>
          <p:nvPr/>
        </p:nvCxnSpPr>
        <p:spPr>
          <a:xfrm>
            <a:off x="847991" y="1418492"/>
            <a:ext cx="13639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65C156-F9EE-0FE5-3856-DF4FFF2A1ED8}"/>
              </a:ext>
            </a:extLst>
          </p:cNvPr>
          <p:cNvSpPr txBox="1"/>
          <p:nvPr/>
        </p:nvSpPr>
        <p:spPr>
          <a:xfrm>
            <a:off x="694641" y="1886428"/>
            <a:ext cx="2399288" cy="33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  <a:latin typeface="Montserrat" pitchFamily="2" charset="77"/>
              </a:rPr>
              <a:t>$JOE can be deposited into three unique pools: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latin typeface="Montserrat" pitchFamily="2" charset="77"/>
              </a:rPr>
              <a:t> sJOE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latin typeface="Montserrat" pitchFamily="2" charset="77"/>
              </a:rPr>
              <a:t>rJOE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latin typeface="Montserrat" pitchFamily="2" charset="77"/>
              </a:rPr>
              <a:t>veJOE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  <a:latin typeface="Montserrat" pitchFamily="2" charset="77"/>
              </a:rPr>
              <a:t>No lockup time for any of the pools.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A5229-703B-EF31-F62F-FE347904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E9CF18-C41D-B341-A209-736A884004B6}"/>
              </a:ext>
            </a:extLst>
          </p:cNvPr>
          <p:cNvSpPr txBox="1"/>
          <p:nvPr/>
        </p:nvSpPr>
        <p:spPr>
          <a:xfrm>
            <a:off x="806822" y="666174"/>
            <a:ext cx="3571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ontserrat" pitchFamily="2" charset="77"/>
              </a:rPr>
              <a:t>sJOE Staking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06766-B2A5-0F43-9B1D-5660BA9747A7}"/>
              </a:ext>
            </a:extLst>
          </p:cNvPr>
          <p:cNvSpPr txBox="1"/>
          <p:nvPr/>
        </p:nvSpPr>
        <p:spPr>
          <a:xfrm>
            <a:off x="685799" y="1628977"/>
            <a:ext cx="5805312" cy="433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Replaced xJOE in early January as Trader Joe’s 1:1 staking option with their native $JOE token</a:t>
            </a:r>
          </a:p>
          <a:p>
            <a:pPr>
              <a:buClr>
                <a:schemeClr val="bg1"/>
              </a:buClr>
            </a:pP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sJOE staking incentivizes holders with $USDC rewards paid out every 24 hours</a:t>
            </a:r>
          </a:p>
          <a:p>
            <a:pPr>
              <a:buClr>
                <a:schemeClr val="bg1"/>
              </a:buClr>
            </a:pP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1% transaction fee per deposit paid out to the treasury — could increase to a max of 3%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B922B-E9E2-024D-B7DD-3B39173E3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622" y="1195326"/>
            <a:ext cx="4036360" cy="4036360"/>
          </a:xfrm>
          <a:prstGeom prst="rect">
            <a:avLst/>
          </a:prstGeom>
        </p:spPr>
      </p:pic>
      <p:sp>
        <p:nvSpPr>
          <p:cNvPr id="8" name="Google Shape;144;gfb70c61b63_0_7">
            <a:extLst>
              <a:ext uri="{FF2B5EF4-FFF2-40B4-BE49-F238E27FC236}">
                <a16:creationId xmlns:a16="http://schemas.microsoft.com/office/drawing/2014/main" id="{52B6C3BB-E480-5E3E-AE31-C8994E728C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70F9DD-8A9B-5569-70BA-D848B770F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0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F267C-285A-304E-99B3-6976BBAE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197" y="1744987"/>
            <a:ext cx="5416434" cy="41781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Daily $USDC rewards are funded from a 0.05% fee on all platform token trades. This does not include the sJOE deposit fee.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Current sJOE 7-day APR: 17.43%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23FA136-BDD1-1642-85AE-FE778A229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" t="1391" r="1100" b="891"/>
          <a:stretch/>
        </p:blipFill>
        <p:spPr>
          <a:xfrm>
            <a:off x="6267369" y="950025"/>
            <a:ext cx="5416434" cy="4642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7E14D8-3C7E-1D45-A8FD-D2F084E54FE2}"/>
              </a:ext>
            </a:extLst>
          </p:cNvPr>
          <p:cNvSpPr txBox="1"/>
          <p:nvPr/>
        </p:nvSpPr>
        <p:spPr>
          <a:xfrm>
            <a:off x="806822" y="66617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ontserrat" pitchFamily="2" charset="77"/>
              </a:rPr>
              <a:t>sJOE Staking (cont.)</a:t>
            </a:r>
          </a:p>
        </p:txBody>
      </p:sp>
      <p:sp>
        <p:nvSpPr>
          <p:cNvPr id="8" name="Google Shape;144;gfb70c61b63_0_7">
            <a:extLst>
              <a:ext uri="{FF2B5EF4-FFF2-40B4-BE49-F238E27FC236}">
                <a16:creationId xmlns:a16="http://schemas.microsoft.com/office/drawing/2014/main" id="{62168990-9676-0DB3-140C-35CB7F457E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fld>
            <a:endParaRPr sz="1800" b="1" i="0" u="none" strike="noStrike" cap="none">
              <a:solidFill>
                <a:srgbClr val="0634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366E38-FE26-2E54-290C-BAEE8381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2" y="6270535"/>
            <a:ext cx="539654" cy="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EBEBEC"/>
      </a:dk1>
      <a:lt1>
        <a:srgbClr val="FFFFFF"/>
      </a:lt1>
      <a:dk2>
        <a:srgbClr val="063451"/>
      </a:dk2>
      <a:lt2>
        <a:srgbClr val="EBEBEC"/>
      </a:lt2>
      <a:accent1>
        <a:srgbClr val="F8CA54"/>
      </a:accent1>
      <a:accent2>
        <a:srgbClr val="7AB550"/>
      </a:accent2>
      <a:accent3>
        <a:srgbClr val="000000"/>
      </a:accent3>
      <a:accent4>
        <a:srgbClr val="FF2600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Roadmap</vt:lpstr>
      <vt:lpstr>What is Trader Joe XYZ?</vt:lpstr>
      <vt:lpstr>Team</vt:lpstr>
      <vt:lpstr>Audits</vt:lpstr>
      <vt:lpstr>Investors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Trader Joe XYZ Stats</vt:lpstr>
      <vt:lpstr>$JOE Stats</vt:lpstr>
      <vt:lpstr>PowerPoint Presentation</vt:lpstr>
      <vt:lpstr>Trader Joe XYZ Stats</vt:lpstr>
      <vt:lpstr>Investment Thesis</vt:lpstr>
      <vt:lpstr>Avalanche Network Stats</vt:lpstr>
      <vt:lpstr>Still Waiting for ETH 2.0</vt:lpstr>
      <vt:lpstr>$JOE Wars</vt:lpstr>
      <vt:lpstr>Creating High Demand</vt:lpstr>
      <vt:lpstr>Recommendation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Zack Rosenblatt</dc:creator>
  <cp:revision>2</cp:revision>
  <dcterms:created xsi:type="dcterms:W3CDTF">2021-09-29T16:03:06Z</dcterms:created>
  <dcterms:modified xsi:type="dcterms:W3CDTF">2022-04-26T22:36:58Z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0x0101005D3B1F2FC77FAB4BB302666C92B27659</vt:lpwstr>
  </property>
</Properties>
</file>