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1C_E441FD9D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1E_4AFE3303.xml" ContentType="application/vnd.ms-powerpoint.comments+xml"/>
  <Override PartName="/ppt/notesSlides/notesSlide10.xml" ContentType="application/vnd.openxmlformats-officedocument.presentationml.notesSlide+xml"/>
  <Override PartName="/ppt/comments/modernComment_11F_9252D1D.xml" ContentType="application/vnd.ms-powerpoint.comments+xml"/>
  <Override PartName="/ppt/notesSlides/notesSlide11.xml" ContentType="application/vnd.openxmlformats-officedocument.presentationml.notesSlide+xml"/>
  <Override PartName="/ppt/comments/modernComment_120_6EC51563.xml" ContentType="application/vnd.ms-powerpoint.comments+xml"/>
  <Override PartName="/ppt/notesSlides/notesSlide12.xml" ContentType="application/vnd.openxmlformats-officedocument.presentationml.notesSlide+xml"/>
  <Override PartName="/ppt/comments/modernComment_123_FF46EF7C.xml" ContentType="application/vnd.ms-powerpoint.comments+xml"/>
  <Override PartName="/ppt/notesSlides/notesSlide13.xml" ContentType="application/vnd.openxmlformats-officedocument.presentationml.notesSlide+xml"/>
  <Override PartName="/ppt/comments/modernComment_126_606B1D45.xml" ContentType="application/vnd.ms-powerpoint.comments+xml"/>
  <Override PartName="/ppt/notesSlides/notesSlide14.xml" ContentType="application/vnd.openxmlformats-officedocument.presentationml.notesSlide+xml"/>
  <Override PartName="/ppt/comments/modernComment_127_2A2364CC.xml" ContentType="application/vnd.ms-powerpoint.comments+xml"/>
  <Override PartName="/ppt/notesSlides/notesSlide15.xml" ContentType="application/vnd.openxmlformats-officedocument.presentationml.notesSlide+xml"/>
  <Override PartName="/ppt/comments/modernComment_128_E6817FF7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114_6BD19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82" r:id="rId8"/>
    <p:sldId id="290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294" r:id="rId17"/>
    <p:sldId id="295" r:id="rId18"/>
    <p:sldId id="296" r:id="rId19"/>
    <p:sldId id="293" r:id="rId20"/>
    <p:sldId id="27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itchFamily="2" charset="77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Montserrat SemiBold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7488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9WCXhw2H08w82UbhlG4lh5xyn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6E1159-08F0-739C-134B-B94EF32C84DB}" name="Aaron Rudder" initials="AR" userId="S::arudder@uoregon.edu::2c975e39-6363-40c7-a978-7675a12cc7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43C"/>
    <a:srgbClr val="D2F3FF"/>
    <a:srgbClr val="EC83D8"/>
    <a:srgbClr val="0B053D"/>
    <a:srgbClr val="DF6CFF"/>
    <a:srgbClr val="140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722"/>
  </p:normalViewPr>
  <p:slideViewPr>
    <p:cSldViewPr snapToGrid="0">
      <p:cViewPr varScale="1">
        <p:scale>
          <a:sx n="96" d="100"/>
          <a:sy n="96" d="100"/>
        </p:scale>
        <p:origin x="200" y="584"/>
      </p:cViewPr>
      <p:guideLst>
        <p:guide orient="horz" pos="216"/>
        <p:guide pos="192"/>
        <p:guide pos="7488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customschemas.google.com/relationships/presentationmetadata" Target="metadata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oregon.sharepoint.com/sites/O365_OBGWinter23/Shared%20Documents/General/Optimal%20Allo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Sheet1!$M$5</c:f>
              <c:strCache>
                <c:ptCount val="1"/>
                <c:pt idx="0">
                  <c:v>Cost Per TAP</c:v>
                </c:pt>
              </c:strCache>
            </c:strRef>
          </c:tx>
          <c:spPr>
            <a:solidFill>
              <a:srgbClr val="EC83D8"/>
            </a:solidFill>
            <a:ln>
              <a:noFill/>
            </a:ln>
            <a:effectLst/>
          </c:spPr>
          <c:invertIfNegative val="0"/>
          <c:cat>
            <c:numRef>
              <c:f>Sheet1!$L$6:$L$40</c:f>
              <c:numCache>
                <c:formatCode>"$"#,##0.00</c:formatCode>
                <c:ptCount val="35"/>
                <c:pt idx="0">
                  <c:v>3.52</c:v>
                </c:pt>
                <c:pt idx="1">
                  <c:v>3.51</c:v>
                </c:pt>
                <c:pt idx="2">
                  <c:v>3.5</c:v>
                </c:pt>
                <c:pt idx="3">
                  <c:v>3.4</c:v>
                </c:pt>
                <c:pt idx="4">
                  <c:v>3.2999999999999901</c:v>
                </c:pt>
                <c:pt idx="5">
                  <c:v>3.19999999999999</c:v>
                </c:pt>
                <c:pt idx="6">
                  <c:v>3.0999999999999899</c:v>
                </c:pt>
                <c:pt idx="7">
                  <c:v>2.9999999999999898</c:v>
                </c:pt>
                <c:pt idx="8">
                  <c:v>2.98999999999999</c:v>
                </c:pt>
                <c:pt idx="9">
                  <c:v>2.8999999999999901</c:v>
                </c:pt>
                <c:pt idx="10">
                  <c:v>2.7999999999999798</c:v>
                </c:pt>
                <c:pt idx="11">
                  <c:v>2.6999999999999802</c:v>
                </c:pt>
                <c:pt idx="12">
                  <c:v>2.5999999999999801</c:v>
                </c:pt>
                <c:pt idx="13">
                  <c:v>2.49999999999998</c:v>
                </c:pt>
                <c:pt idx="14">
                  <c:v>2.4899999999999798</c:v>
                </c:pt>
                <c:pt idx="15">
                  <c:v>2.47999999999998</c:v>
                </c:pt>
                <c:pt idx="16">
                  <c:v>2.3999999999999702</c:v>
                </c:pt>
                <c:pt idx="17">
                  <c:v>2.2999999999999701</c:v>
                </c:pt>
                <c:pt idx="18">
                  <c:v>2.19999999999997</c:v>
                </c:pt>
                <c:pt idx="19">
                  <c:v>2.0999999999999699</c:v>
                </c:pt>
                <c:pt idx="20">
                  <c:v>1.99999999999996</c:v>
                </c:pt>
                <c:pt idx="21">
                  <c:v>1.98999999999995</c:v>
                </c:pt>
                <c:pt idx="22">
                  <c:v>1.89999999999986</c:v>
                </c:pt>
                <c:pt idx="23">
                  <c:v>1.79999999999976</c:v>
                </c:pt>
                <c:pt idx="24">
                  <c:v>1.69999999999966</c:v>
                </c:pt>
                <c:pt idx="25">
                  <c:v>1.59999999999956</c:v>
                </c:pt>
                <c:pt idx="26">
                  <c:v>1.49999999999946</c:v>
                </c:pt>
                <c:pt idx="27">
                  <c:v>1.39999999999936</c:v>
                </c:pt>
                <c:pt idx="28">
                  <c:v>1.29999999999926</c:v>
                </c:pt>
                <c:pt idx="29">
                  <c:v>1.19999999999916</c:v>
                </c:pt>
                <c:pt idx="30">
                  <c:v>1.09999999999906</c:v>
                </c:pt>
                <c:pt idx="31">
                  <c:v>0.99999999999896005</c:v>
                </c:pt>
                <c:pt idx="32">
                  <c:v>0.89999999999886005</c:v>
                </c:pt>
                <c:pt idx="33">
                  <c:v>0.88999999999885004</c:v>
                </c:pt>
                <c:pt idx="34">
                  <c:v>0.87999999999884004</c:v>
                </c:pt>
              </c:numCache>
            </c:numRef>
          </c:cat>
          <c:val>
            <c:numRef>
              <c:f>Sheet1!$M$6:$M$40</c:f>
              <c:numCache>
                <c:formatCode>"$"#,##0.00</c:formatCode>
                <c:ptCount val="35"/>
                <c:pt idx="0">
                  <c:v>2.8092307145562088</c:v>
                </c:pt>
                <c:pt idx="1">
                  <c:v>2.8360614866201139</c:v>
                </c:pt>
                <c:pt idx="2">
                  <c:v>2.8283691791053216</c:v>
                </c:pt>
                <c:pt idx="3">
                  <c:v>2.7514461039573925</c:v>
                </c:pt>
                <c:pt idx="4">
                  <c:v>2.6745230288094559</c:v>
                </c:pt>
                <c:pt idx="5">
                  <c:v>2.5975999536615277</c:v>
                </c:pt>
                <c:pt idx="6">
                  <c:v>2.5206768785135978</c:v>
                </c:pt>
                <c:pt idx="7">
                  <c:v>2.4437538033656692</c:v>
                </c:pt>
                <c:pt idx="8">
                  <c:v>2.4523076509467345</c:v>
                </c:pt>
                <c:pt idx="9">
                  <c:v>2.3830768833135991</c:v>
                </c:pt>
                <c:pt idx="10">
                  <c:v>2.3061538081656621</c:v>
                </c:pt>
                <c:pt idx="11">
                  <c:v>2.2292307330177334</c:v>
                </c:pt>
                <c:pt idx="12">
                  <c:v>2.1523076578698048</c:v>
                </c:pt>
                <c:pt idx="13">
                  <c:v>2.0753845827218758</c:v>
                </c:pt>
                <c:pt idx="14">
                  <c:v>2.0981538160118167</c:v>
                </c:pt>
                <c:pt idx="15">
                  <c:v>2.0904615084970235</c:v>
                </c:pt>
                <c:pt idx="16">
                  <c:v>2.0289230483786733</c:v>
                </c:pt>
                <c:pt idx="17">
                  <c:v>1.9519999732307443</c:v>
                </c:pt>
                <c:pt idx="18">
                  <c:v>1.8750768980828152</c:v>
                </c:pt>
                <c:pt idx="19">
                  <c:v>1.7981538229348861</c:v>
                </c:pt>
                <c:pt idx="20">
                  <c:v>1.72123074778695</c:v>
                </c:pt>
                <c:pt idx="21">
                  <c:v>1.98999999999995</c:v>
                </c:pt>
                <c:pt idx="22">
                  <c:v>1.89999999999986</c:v>
                </c:pt>
                <c:pt idx="23">
                  <c:v>1.79999999999976</c:v>
                </c:pt>
                <c:pt idx="24">
                  <c:v>1.69999999999966</c:v>
                </c:pt>
                <c:pt idx="25">
                  <c:v>1.59999999999956</c:v>
                </c:pt>
                <c:pt idx="26">
                  <c:v>1.49999999999946</c:v>
                </c:pt>
                <c:pt idx="27">
                  <c:v>1.39999999999936</c:v>
                </c:pt>
                <c:pt idx="28">
                  <c:v>1.29999999999926</c:v>
                </c:pt>
                <c:pt idx="29">
                  <c:v>1.19999999999916</c:v>
                </c:pt>
                <c:pt idx="30">
                  <c:v>1.09999999999906</c:v>
                </c:pt>
                <c:pt idx="31">
                  <c:v>0.99999999999896005</c:v>
                </c:pt>
                <c:pt idx="32">
                  <c:v>0.89999999999886005</c:v>
                </c:pt>
                <c:pt idx="33">
                  <c:v>0.88999999999885004</c:v>
                </c:pt>
                <c:pt idx="34">
                  <c:v>0.87999999999884004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F-E348-A72A-1484289F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981583"/>
        <c:axId val="1332027776"/>
      </c:barChart>
      <c:lineChart>
        <c:grouping val="standard"/>
        <c:varyColors val="0"/>
        <c:ser>
          <c:idx val="1"/>
          <c:order val="1"/>
          <c:tx>
            <c:strRef>
              <c:f>Sheet1!$N$5</c:f>
              <c:strCache>
                <c:ptCount val="1"/>
                <c:pt idx="0">
                  <c:v>Increase/Decrease From Previous TAP Price</c:v>
                </c:pt>
              </c:strCache>
            </c:strRef>
          </c:tx>
          <c:spPr>
            <a:ln w="28575" cap="rnd">
              <a:solidFill>
                <a:srgbClr val="D2F3FF"/>
              </a:solidFill>
              <a:round/>
            </a:ln>
            <a:effectLst/>
          </c:spPr>
          <c:marker>
            <c:symbol val="none"/>
          </c:marker>
          <c:cat>
            <c:numRef>
              <c:f>Sheet1!$L$6:$L$40</c:f>
              <c:numCache>
                <c:formatCode>"$"#,##0.00</c:formatCode>
                <c:ptCount val="35"/>
                <c:pt idx="0">
                  <c:v>3.52</c:v>
                </c:pt>
                <c:pt idx="1">
                  <c:v>3.51</c:v>
                </c:pt>
                <c:pt idx="2">
                  <c:v>3.5</c:v>
                </c:pt>
                <c:pt idx="3">
                  <c:v>3.4</c:v>
                </c:pt>
                <c:pt idx="4">
                  <c:v>3.2999999999999901</c:v>
                </c:pt>
                <c:pt idx="5">
                  <c:v>3.19999999999999</c:v>
                </c:pt>
                <c:pt idx="6">
                  <c:v>3.0999999999999899</c:v>
                </c:pt>
                <c:pt idx="7">
                  <c:v>2.9999999999999898</c:v>
                </c:pt>
                <c:pt idx="8">
                  <c:v>2.98999999999999</c:v>
                </c:pt>
                <c:pt idx="9">
                  <c:v>2.8999999999999901</c:v>
                </c:pt>
                <c:pt idx="10">
                  <c:v>2.7999999999999798</c:v>
                </c:pt>
                <c:pt idx="11">
                  <c:v>2.6999999999999802</c:v>
                </c:pt>
                <c:pt idx="12">
                  <c:v>2.5999999999999801</c:v>
                </c:pt>
                <c:pt idx="13">
                  <c:v>2.49999999999998</c:v>
                </c:pt>
                <c:pt idx="14">
                  <c:v>2.4899999999999798</c:v>
                </c:pt>
                <c:pt idx="15">
                  <c:v>2.47999999999998</c:v>
                </c:pt>
                <c:pt idx="16">
                  <c:v>2.3999999999999702</c:v>
                </c:pt>
                <c:pt idx="17">
                  <c:v>2.2999999999999701</c:v>
                </c:pt>
                <c:pt idx="18">
                  <c:v>2.19999999999997</c:v>
                </c:pt>
                <c:pt idx="19">
                  <c:v>2.0999999999999699</c:v>
                </c:pt>
                <c:pt idx="20">
                  <c:v>1.99999999999996</c:v>
                </c:pt>
                <c:pt idx="21">
                  <c:v>1.98999999999995</c:v>
                </c:pt>
                <c:pt idx="22">
                  <c:v>1.89999999999986</c:v>
                </c:pt>
                <c:pt idx="23">
                  <c:v>1.79999999999976</c:v>
                </c:pt>
                <c:pt idx="24">
                  <c:v>1.69999999999966</c:v>
                </c:pt>
                <c:pt idx="25">
                  <c:v>1.59999999999956</c:v>
                </c:pt>
                <c:pt idx="26">
                  <c:v>1.49999999999946</c:v>
                </c:pt>
                <c:pt idx="27">
                  <c:v>1.39999999999936</c:v>
                </c:pt>
                <c:pt idx="28">
                  <c:v>1.29999999999926</c:v>
                </c:pt>
                <c:pt idx="29">
                  <c:v>1.19999999999916</c:v>
                </c:pt>
                <c:pt idx="30">
                  <c:v>1.09999999999906</c:v>
                </c:pt>
                <c:pt idx="31">
                  <c:v>0.99999999999896005</c:v>
                </c:pt>
                <c:pt idx="32">
                  <c:v>0.89999999999886005</c:v>
                </c:pt>
                <c:pt idx="33">
                  <c:v>0.88999999999885004</c:v>
                </c:pt>
                <c:pt idx="34">
                  <c:v>0.87999999999884004</c:v>
                </c:pt>
              </c:numCache>
            </c:numRef>
          </c:cat>
          <c:val>
            <c:numRef>
              <c:f>Sheet1!$N$6:$N$40</c:f>
              <c:numCache>
                <c:formatCode>0.00%</c:formatCode>
                <c:ptCount val="35"/>
                <c:pt idx="0">
                  <c:v>0</c:v>
                </c:pt>
                <c:pt idx="1">
                  <c:v>9.5509321911082523E-3</c:v>
                </c:pt>
                <c:pt idx="2">
                  <c:v>-2.7123204313739269E-3</c:v>
                </c:pt>
                <c:pt idx="3">
                  <c:v>-2.7196971214437315E-2</c:v>
                </c:pt>
                <c:pt idx="4">
                  <c:v>-2.7957325799439992E-2</c:v>
                </c:pt>
                <c:pt idx="5">
                  <c:v>-2.8761418136739714E-2</c:v>
                </c:pt>
                <c:pt idx="6">
                  <c:v>-2.9613133862087082E-2</c:v>
                </c:pt>
                <c:pt idx="7">
                  <c:v>-3.0516832920405412E-2</c:v>
                </c:pt>
                <c:pt idx="8">
                  <c:v>3.5002902376191081E-3</c:v>
                </c:pt>
                <c:pt idx="9">
                  <c:v>-2.8230865571213459E-2</c:v>
                </c:pt>
                <c:pt idx="10">
                  <c:v>-3.2278889399899535E-2</c:v>
                </c:pt>
                <c:pt idx="11">
                  <c:v>-3.3355570159959935E-2</c:v>
                </c:pt>
                <c:pt idx="12">
                  <c:v>-3.4506556009927691E-2</c:v>
                </c:pt>
                <c:pt idx="13">
                  <c:v>-3.573981390005454E-2</c:v>
                </c:pt>
                <c:pt idx="14">
                  <c:v>1.0971091083310958E-2</c:v>
                </c:pt>
                <c:pt idx="15">
                  <c:v>-3.6662266875241434E-3</c:v>
                </c:pt>
                <c:pt idx="16">
                  <c:v>-2.9437738924260048E-2</c:v>
                </c:pt>
                <c:pt idx="17">
                  <c:v>-3.7913254132234786E-2</c:v>
                </c:pt>
                <c:pt idx="18">
                  <c:v>-3.9407313628500806E-2</c:v>
                </c:pt>
                <c:pt idx="19">
                  <c:v>-4.1023957591595051E-2</c:v>
                </c:pt>
                <c:pt idx="20">
                  <c:v>-4.2778918114127151E-2</c:v>
                </c:pt>
                <c:pt idx="21">
                  <c:v>0.15614946023859178</c:v>
                </c:pt>
                <c:pt idx="22">
                  <c:v>-4.5226130653312713E-2</c:v>
                </c:pt>
                <c:pt idx="23">
                  <c:v>-5.2631578947424984E-2</c:v>
                </c:pt>
                <c:pt idx="24">
                  <c:v>-5.555555555561853E-2</c:v>
                </c:pt>
                <c:pt idx="25">
                  <c:v>-5.8823529411835329E-2</c:v>
                </c:pt>
                <c:pt idx="26">
                  <c:v>-6.2500000000079714E-2</c:v>
                </c:pt>
                <c:pt idx="27">
                  <c:v>-6.6666666666757357E-2</c:v>
                </c:pt>
                <c:pt idx="28">
                  <c:v>-7.1428571428675536E-2</c:v>
                </c:pt>
                <c:pt idx="29">
                  <c:v>-7.6923076923197664E-2</c:v>
                </c:pt>
                <c:pt idx="30">
                  <c:v>-8.3333333333475035E-2</c:v>
                </c:pt>
                <c:pt idx="31">
                  <c:v>-9.090909090925936E-2</c:v>
                </c:pt>
                <c:pt idx="32">
                  <c:v>-0.10000000000020404</c:v>
                </c:pt>
                <c:pt idx="33">
                  <c:v>-1.1111111111136274E-2</c:v>
                </c:pt>
                <c:pt idx="34">
                  <c:v>-1.123595505620556E-2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A3F-E348-A72A-1484289F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359040"/>
        <c:axId val="1330982480"/>
      </c:lineChart>
      <c:catAx>
        <c:axId val="1705981583"/>
        <c:scaling>
          <c:orientation val="minMax"/>
        </c:scaling>
        <c:delete val="0"/>
        <c:axPos val="b"/>
        <c:numFmt formatCode="&quot;$&quot;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027776"/>
        <c:crosses val="autoZero"/>
        <c:auto val="1"/>
        <c:lblAlgn val="ctr"/>
        <c:lblOffset val="100"/>
        <c:noMultiLvlLbl val="0"/>
      </c:catAx>
      <c:valAx>
        <c:axId val="1332027776"/>
        <c:scaling>
          <c:orientation val="minMax"/>
        </c:scaling>
        <c:delete val="0"/>
        <c:axPos val="l"/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981583"/>
        <c:crosses val="autoZero"/>
        <c:crossBetween val="between"/>
      </c:valAx>
      <c:valAx>
        <c:axId val="133098248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359040"/>
        <c:crosses val="max"/>
        <c:crossBetween val="between"/>
      </c:valAx>
      <c:catAx>
        <c:axId val="1331359040"/>
        <c:scaling>
          <c:orientation val="minMax"/>
        </c:scaling>
        <c:delete val="1"/>
        <c:axPos val="b"/>
        <c:numFmt formatCode="&quot;$&quot;#,##0.00" sourceLinked="1"/>
        <c:majorTickMark val="none"/>
        <c:minorTickMark val="none"/>
        <c:tickLblPos val="nextTo"/>
        <c:crossAx val="133098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175CCF-B691-4AE0-B068-7AD18D7A247B}" authorId="{6F6E1159-08F0-739C-134B-B94EF32C84DB}" created="2023-01-30T18:45:34.9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2" creationId="{400A52B2-5443-C144-B5C7-62FA5789AF91}"/>
      <ac:txMk cp="3" len="14">
        <ac:context len="18" hash="2982302822"/>
      </ac:txMk>
    </ac:txMkLst>
    <p188:pos x="2915478" y="256760"/>
    <p188:txBody>
      <a:bodyPr/>
      <a:lstStyle/>
      <a:p>
        <a:r>
          <a:rPr lang="en-US"/>
          <a:t>Before the rec, could you guys discuss the tokenomics like market cap, diluted market cap, history, vc funding (if any), etc.</a:t>
        </a:r>
      </a:p>
    </p188:txBody>
  </p188:cm>
  <p188:cm id="{E79145A5-EFB5-4B6A-879B-0BA0685F92FD}" authorId="{6F6E1159-08F0-739C-134B-B94EF32C84DB}" created="2023-01-30T18:53:19.4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1" creationId="{45EC86F5-F50A-9842-9043-5E44170B3DF6}"/>
      <ac:txMk cp="29">
        <ac:context len="30" hash="1554378841"/>
      </ac:txMk>
    </ac:txMkLst>
    <p188:pos x="4406347" y="256760"/>
    <p188:txBody>
      <a:bodyPr/>
      <a:lstStyle/>
      <a:p>
        <a:r>
          <a:rPr lang="en-US"/>
          <a:t>would love to see a competition section, or failed attempts section</a:t>
        </a:r>
      </a:p>
    </p188:txBody>
  </p188:cm>
</p188:cmLst>
</file>

<file path=ppt/comments/modernComment_114_6BD1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525910-D80B-4556-A991-BCADC1884E4B}" authorId="{6F6E1159-08F0-739C-134B-B94EF32C84DB}" created="2023-01-30T18:52:48.57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6006" sldId="276"/>
      <ac:spMk id="2" creationId="{7632031C-BE7C-AEBD-7C83-870A71E8D9DB}"/>
      <ac:txMk cp="0" len="10">
        <ac:context len="11" hash="3995799"/>
      </ac:txMk>
    </ac:txMkLst>
    <p188:pos x="5855804" y="91108"/>
    <p188:txBody>
      <a:bodyPr/>
      <a:lstStyle/>
      <a:p>
        <a:r>
          <a:rPr lang="en-US"/>
          <a:t>overall, good work guys, I like the simplicity of the slides - not too overwhelming. The other side of that coin is, though, that you will need to do a thorough job explaining verbally what is going on. I think that given the port's weight in defi (i admit defi is kinda one of the only things thats semi-matured in web3), you'll need to make a case for why this fills a niche</a:t>
        </a:r>
      </a:p>
    </p188:txBody>
  </p188:cm>
</p188:cmLst>
</file>

<file path=ppt/comments/modernComment_11C_E441FD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D43E38-5EB2-4276-8402-185E03F1C715}" authorId="{6F6E1159-08F0-739C-134B-B94EF32C84DB}" created="2023-01-30T18:47:31.7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9530013" sldId="284"/>
      <ac:spMk id="7" creationId="{27259668-0196-7B45-93D2-D2C1B804C782}"/>
      <ac:txMk cp="9" len="54">
        <ac:context len="101" hash="2581677941"/>
      </ac:txMk>
    </ac:txMkLst>
    <p188:pos x="2045804" y="2004391"/>
    <p188:replyLst>
      <p188:reply id="{6B0889FE-1C0D-4E35-9774-7175F9B108EC}" authorId="{6F6E1159-08F0-739C-134B-B94EF32C84DB}" created="2023-01-30T18:48:20.885">
        <p188:txBody>
          <a:bodyPr/>
          <a:lstStyle/>
          <a:p>
            <a:r>
              <a:rPr lang="en-US"/>
              <a:t>ie: rates, distributions, partnerships, etc.</a:t>
            </a:r>
          </a:p>
        </p188:txBody>
      </p188:reply>
    </p188:replyLst>
    <p188:txBody>
      <a:bodyPr/>
      <a:lstStyle/>
      <a:p>
        <a:r>
          <a:rPr lang="en-US"/>
          <a:t>make sure to give some example of important aspects that will be governed</a:t>
        </a:r>
      </a:p>
    </p188:txBody>
  </p188:cm>
</p188:cmLst>
</file>

<file path=ppt/comments/modernComment_11E_4AFE33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439EC1-8B20-459E-9C58-5D6B387FD5AB}" authorId="{6F6E1159-08F0-739C-134B-B94EF32C84DB}" created="2023-01-30T18:49:27.3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58173187" sldId="286"/>
      <ac:spMk id="7" creationId="{27259668-0196-7B45-93D2-D2C1B804C782}"/>
      <ac:txMk cp="17" len="18">
        <ac:context len="70" hash="343248314"/>
      </ac:txMk>
    </ac:txMkLst>
    <p188:pos x="3892826" y="720586"/>
    <p188:txBody>
      <a:bodyPr/>
      <a:lstStyle/>
      <a:p>
        <a:r>
          <a:rPr lang="en-US"/>
          <a:t>with what assets</a:t>
        </a:r>
      </a:p>
    </p188:txBody>
  </p188:cm>
</p188:cmLst>
</file>

<file path=ppt/comments/modernComment_11F_9252D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8E6D1B-7555-4760-A425-A759D05D753F}" authorId="{6F6E1159-08F0-739C-134B-B94EF32C84DB}" created="2023-01-30T18:44:19.69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3431325" sldId="287"/>
      <ac:spMk id="7" creationId="{27259668-0196-7B45-93D2-D2C1B804C782}"/>
      <ac:txMk cp="42" len="39">
        <ac:context len="82" hash="1847971986"/>
      </ac:txMk>
    </ac:txMkLst>
    <p188:pos x="2343978" y="2004391"/>
    <p188:txBody>
      <a:bodyPr/>
      <a:lstStyle/>
      <a:p>
        <a:r>
          <a:rPr lang="en-US"/>
          <a:t>given the collapse of yield bearing assets in both the trad and crypto markets, be sure to elaborate on what they mean by this </a:t>
        </a:r>
      </a:p>
    </p188:txBody>
  </p188:cm>
</p188:cmLst>
</file>

<file path=ppt/comments/modernComment_120_6EC515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330C3C-0553-4FBC-86E1-820205746185}" authorId="{6F6E1159-08F0-739C-134B-B94EF32C84DB}" created="2023-01-30T18:49:57.4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8409827" sldId="288"/>
      <ac:spMk id="6" creationId="{3428E0AB-2859-9B41-AD54-2915AD7CC364}"/>
      <ac:txMk cp="0" len="13">
        <ac:context len="14" hash="2324582946"/>
      </ac:txMk>
    </ac:txMkLst>
    <p188:pos x="3246782" y="571500"/>
    <p188:txBody>
      <a:bodyPr/>
      <a:lstStyle/>
      <a:p>
        <a:r>
          <a:rPr lang="en-US"/>
          <a:t>how much do fees accrue to token holders</a:t>
        </a:r>
      </a:p>
    </p188:txBody>
  </p188:cm>
</p188:cmLst>
</file>

<file path=ppt/comments/modernComment_123_FF46EF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1CA0A8-3FAF-4352-96BB-BB3F5AB86913}" authorId="{6F6E1159-08F0-739C-134B-B94EF32C84DB}" created="2023-01-30T18:50:42.9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82838908" sldId="291"/>
      <ac:spMk id="6" creationId="{3428E0AB-2859-9B41-AD54-2915AD7CC364}"/>
      <ac:txMk cp="0" len="4">
        <ac:context len="5" hash="101147686"/>
      </ac:txMk>
    </ac:txMkLst>
    <p188:pos x="1076739" y="571500"/>
    <p188:txBody>
      <a:bodyPr/>
      <a:lstStyle/>
      <a:p>
        <a:r>
          <a:rPr lang="en-US"/>
          <a:t>would competition be a risk to? vampire attacks, regulatory regimes, voter apathy, voter monoplization</a:t>
        </a:r>
      </a:p>
    </p188:txBody>
  </p188:cm>
</p188:cmLst>
</file>

<file path=ppt/comments/modernComment_126_606B1D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84624D-4C2C-1844-9454-5FB13A501483}" authorId="{6F6E1159-08F0-739C-134B-B94EF32C84DB}" created="2023-01-30T18:50:42.9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7632581" sldId="294"/>
      <ac:spMk id="6" creationId="{3428E0AB-2859-9B41-AD54-2915AD7CC364}"/>
      <ac:txMk cp="0">
        <ac:context len="12" hash="1720583672"/>
      </ac:txMk>
    </ac:txMkLst>
    <p188:pos x="1076739" y="571500"/>
    <p188:txBody>
      <a:bodyPr/>
      <a:lstStyle/>
      <a:p>
        <a:r>
          <a:rPr lang="en-US"/>
          <a:t>would competition be a risk to? vampire attacks, regulatory regimes, voter apathy, voter monoplization</a:t>
        </a:r>
      </a:p>
    </p188:txBody>
  </p188:cm>
</p188:cmLst>
</file>

<file path=ppt/comments/modernComment_127_2A2364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3DDCA4-4FBB-9342-ADD2-D1BC44B9E56A}" authorId="{6F6E1159-08F0-739C-134B-B94EF32C84DB}" created="2023-01-30T18:50:42.9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06962636" sldId="295"/>
      <ac:spMk id="6" creationId="{3428E0AB-2859-9B41-AD54-2915AD7CC364}"/>
      <ac:txMk cp="0" len="1">
        <ac:context len="10" hash="1133125440"/>
      </ac:txMk>
    </ac:txMkLst>
    <p188:pos x="1076739" y="571500"/>
    <p188:txBody>
      <a:bodyPr/>
      <a:lstStyle/>
      <a:p>
        <a:r>
          <a:rPr lang="en-US"/>
          <a:t>would competition be a risk to? vampire attacks, regulatory regimes, voter apathy, voter monoplization</a:t>
        </a:r>
      </a:p>
    </p188:txBody>
  </p188:cm>
</p188:cmLst>
</file>

<file path=ppt/comments/modernComment_128_E6817F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DE8C14-9D99-4C47-A83A-B4809752DF52}" authorId="{6F6E1159-08F0-739C-134B-B94EF32C84DB}" created="2023-01-30T18:50:42.9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67246583" sldId="296"/>
      <ac:spMk id="6" creationId="{3428E0AB-2859-9B41-AD54-2915AD7CC364}"/>
      <ac:txMk cp="0">
        <ac:context len="15" hash="434687991"/>
      </ac:txMk>
    </ac:txMkLst>
    <p188:pos x="1076739" y="571500"/>
    <p188:txBody>
      <a:bodyPr/>
      <a:lstStyle/>
      <a:p>
        <a:r>
          <a:rPr lang="en-US"/>
          <a:t>would competition be a risk to? vampire attacks, regulatory regimes, voter apathy, voter monoplization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  <a:defRPr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Alex</a:t>
            </a: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 – Github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19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14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74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67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36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187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73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17</a:t>
            </a:fld>
            <a:endParaRPr lang="en-US" sz="1200" b="0" i="0" u="none" strike="noStrike" cap="non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3874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70c61b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70c61b63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</a:t>
            </a:r>
          </a:p>
        </p:txBody>
      </p:sp>
      <p:sp>
        <p:nvSpPr>
          <p:cNvPr id="130" name="Google Shape;130;gfb70c61b63_0_0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10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48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76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Kazu, what the revenue is paid out in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Kazu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403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70c61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b70c61b63_0_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Daniel</a:t>
            </a:r>
            <a:endParaRPr/>
          </a:p>
        </p:txBody>
      </p:sp>
      <p:sp>
        <p:nvSpPr>
          <p:cNvPr id="139" name="Google Shape;139;gfb70c61b63_0_7:notes"/>
          <p:cNvSpPr txBox="1">
            <a:spLocks noGrp="1"/>
          </p:cNvSpPr>
          <p:nvPr>
            <p:ph type="sldNum" idx="12"/>
          </p:nvPr>
        </p:nvSpPr>
        <p:spPr>
          <a:xfrm>
            <a:off x="3884608" y="8685208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M Sans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1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6345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8"/>
          <p:cNvSpPr txBox="1">
            <a:spLocks noGrp="1"/>
          </p:cNvSpPr>
          <p:nvPr>
            <p:ph type="ctrTitle"/>
          </p:nvPr>
        </p:nvSpPr>
        <p:spPr>
          <a:xfrm>
            <a:off x="1524003" y="1176149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8"/>
          <p:cNvSpPr txBox="1">
            <a:spLocks noGrp="1"/>
          </p:cNvSpPr>
          <p:nvPr>
            <p:ph type="subTitle" idx="1"/>
          </p:nvPr>
        </p:nvSpPr>
        <p:spPr>
          <a:xfrm>
            <a:off x="1524003" y="3669276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8"/>
          <p:cNvSpPr txBox="1">
            <a:spLocks noGrp="1"/>
          </p:cNvSpPr>
          <p:nvPr>
            <p:ph type="sldNum" idx="12"/>
          </p:nvPr>
        </p:nvSpPr>
        <p:spPr>
          <a:xfrm>
            <a:off x="9307961" y="5694367"/>
            <a:ext cx="2743200" cy="10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Analysts:</a:t>
            </a:r>
            <a:endParaRPr>
              <a:solidFill>
                <a:srgbClr val="06345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40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2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32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6345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solidFill>
            <a:srgbClr val="06345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F0F3"/>
              </a:buClr>
              <a:buSzPts val="6000"/>
              <a:buFont typeface="Montserrat"/>
              <a:buNone/>
              <a:defRPr sz="6000">
                <a:solidFill>
                  <a:srgbClr val="EDF0F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1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F97"/>
              </a:buClr>
              <a:buSzPts val="2400"/>
              <a:buNone/>
              <a:defRPr sz="2400">
                <a:solidFill>
                  <a:srgbClr val="898F9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1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2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2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2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2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42"/>
          <p:cNvCxnSpPr/>
          <p:nvPr/>
        </p:nvCxnSpPr>
        <p:spPr>
          <a:xfrm>
            <a:off x="838203" y="203539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3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3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43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3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143"/>
          <p:cNvCxnSpPr/>
          <p:nvPr/>
        </p:nvCxnSpPr>
        <p:spPr>
          <a:xfrm>
            <a:off x="838203" y="205376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4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4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44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4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5"/>
          <p:cNvSpPr txBox="1">
            <a:spLocks noGrp="1"/>
          </p:cNvSpPr>
          <p:nvPr>
            <p:ph type="title"/>
          </p:nvPr>
        </p:nvSpPr>
        <p:spPr>
          <a:xfrm rot="5400000">
            <a:off x="7133436" y="1956597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4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45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EBEBE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9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063451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129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C"/>
              </a:buClr>
              <a:buSzPts val="3600"/>
              <a:buFont typeface="Montserrat"/>
              <a:buNone/>
              <a:defRPr sz="3600">
                <a:solidFill>
                  <a:srgbClr val="EBEBE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9"/>
          <p:cNvSpPr txBox="1">
            <a:spLocks noGrp="1"/>
          </p:cNvSpPr>
          <p:nvPr>
            <p:ph type="dt" idx="10"/>
          </p:nvPr>
        </p:nvSpPr>
        <p:spPr>
          <a:xfrm>
            <a:off x="31242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9"/>
          <p:cNvSpPr txBox="1">
            <a:spLocks noGrp="1"/>
          </p:cNvSpPr>
          <p:nvPr>
            <p:ph type="sldNum" idx="12"/>
          </p:nvPr>
        </p:nvSpPr>
        <p:spPr>
          <a:xfrm>
            <a:off x="915556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29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9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" name="Google Shape;26;p129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" name="Google Shape;27;p129"/>
          <p:cNvSpPr txBox="1"/>
          <p:nvPr/>
        </p:nvSpPr>
        <p:spPr>
          <a:xfrm>
            <a:off x="4343400" y="6356351"/>
            <a:ext cx="3505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r>
              <a:rPr lang="en-US"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rPr>
              <a:t>Oregon Blockchain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0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B0DDF9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30"/>
          <p:cNvSpPr txBox="1">
            <a:spLocks noGrp="1"/>
          </p:cNvSpPr>
          <p:nvPr>
            <p:ph type="title"/>
          </p:nvPr>
        </p:nvSpPr>
        <p:spPr>
          <a:xfrm>
            <a:off x="312423" y="365129"/>
            <a:ext cx="1104138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0"/>
          <p:cNvSpPr txBox="1">
            <a:spLocks noGrp="1"/>
          </p:cNvSpPr>
          <p:nvPr>
            <p:ph type="body" idx="1"/>
          </p:nvPr>
        </p:nvSpPr>
        <p:spPr>
          <a:xfrm>
            <a:off x="508004" y="1898651"/>
            <a:ext cx="10845798" cy="372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99EE"/>
              </a:buClr>
              <a:buSzPts val="2800"/>
              <a:buChar char="•"/>
              <a:defRPr>
                <a:solidFill>
                  <a:srgbClr val="1399EE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400"/>
              <a:buChar char="•"/>
              <a:defRPr>
                <a:solidFill>
                  <a:srgbClr val="1399EE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2000"/>
              <a:buChar char="•"/>
              <a:defRPr>
                <a:solidFill>
                  <a:srgbClr val="1399EE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99EE"/>
              </a:buClr>
              <a:buSzPts val="1800"/>
              <a:buChar char="•"/>
              <a:defRPr>
                <a:solidFill>
                  <a:srgbClr val="1399E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0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4"/>
          <p:cNvSpPr/>
          <p:nvPr/>
        </p:nvSpPr>
        <p:spPr>
          <a:xfrm>
            <a:off x="312423" y="365129"/>
            <a:ext cx="11567160" cy="5811834"/>
          </a:xfrm>
          <a:prstGeom prst="rect">
            <a:avLst/>
          </a:prstGeom>
          <a:solidFill>
            <a:srgbClr val="7AB550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EBEB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134"/>
          <p:cNvSpPr txBox="1">
            <a:spLocks noGrp="1"/>
          </p:cNvSpPr>
          <p:nvPr>
            <p:ph type="title"/>
          </p:nvPr>
        </p:nvSpPr>
        <p:spPr>
          <a:xfrm>
            <a:off x="312423" y="365129"/>
            <a:ext cx="1156716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C"/>
              </a:buClr>
              <a:buSzPts val="3600"/>
              <a:buFont typeface="Montserrat"/>
              <a:buNone/>
              <a:defRPr sz="3600">
                <a:solidFill>
                  <a:srgbClr val="EBEBE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4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4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134"/>
          <p:cNvCxnSpPr/>
          <p:nvPr/>
        </p:nvCxnSpPr>
        <p:spPr>
          <a:xfrm>
            <a:off x="5412013" y="1417731"/>
            <a:ext cx="1367970" cy="0"/>
          </a:xfrm>
          <a:prstGeom prst="straightConnector1">
            <a:avLst/>
          </a:prstGeom>
          <a:noFill/>
          <a:ln w="38100" cap="flat" cmpd="sng">
            <a:solidFill>
              <a:srgbClr val="06345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5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5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35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135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6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6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6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6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9"/>
              </a:buClr>
              <a:buSzPts val="1600"/>
              <a:buNone/>
              <a:defRPr sz="1600">
                <a:solidFill>
                  <a:srgbClr val="73737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6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6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36"/>
          <p:cNvCxnSpPr/>
          <p:nvPr/>
        </p:nvCxnSpPr>
        <p:spPr>
          <a:xfrm>
            <a:off x="838203" y="1417731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7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137"/>
          <p:cNvCxnSpPr/>
          <p:nvPr/>
        </p:nvCxnSpPr>
        <p:spPr>
          <a:xfrm>
            <a:off x="838203" y="1690689"/>
            <a:ext cx="1367969" cy="0"/>
          </a:xfrm>
          <a:prstGeom prst="straightConnector1">
            <a:avLst/>
          </a:prstGeom>
          <a:noFill/>
          <a:ln w="38100" cap="flat" cmpd="sng">
            <a:solidFill>
              <a:srgbClr val="EBEBEC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8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8"/>
          <p:cNvSpPr txBox="1">
            <a:spLocks noGrp="1"/>
          </p:cNvSpPr>
          <p:nvPr>
            <p:ph type="body" idx="1"/>
          </p:nvPr>
        </p:nvSpPr>
        <p:spPr>
          <a:xfrm>
            <a:off x="914400" y="933446"/>
            <a:ext cx="10363196" cy="40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9"/>
          <p:cNvSpPr txBox="1">
            <a:spLocks noGrp="1"/>
          </p:cNvSpPr>
          <p:nvPr>
            <p:ph type="body" idx="1"/>
          </p:nvPr>
        </p:nvSpPr>
        <p:spPr>
          <a:xfrm>
            <a:off x="831847" y="4432709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200"/>
              <a:buFont typeface="Montserrat"/>
              <a:buNone/>
              <a:defRPr>
                <a:solidFill>
                  <a:srgbClr val="06345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9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9"/>
          <p:cNvPicPr preferRelativeResize="0"/>
          <p:nvPr/>
        </p:nvPicPr>
        <p:blipFill rotWithShape="1">
          <a:blip r:embed="rId3">
            <a:alphaModFix amt="50000"/>
          </a:blip>
          <a:srcRect l="33682" t="23243" r="34679" b="55082"/>
          <a:stretch/>
        </p:blipFill>
        <p:spPr>
          <a:xfrm rot="10799991">
            <a:off x="10513972" y="901159"/>
            <a:ext cx="833484" cy="6998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9"/>
          <p:cNvSpPr txBox="1">
            <a:spLocks noGrp="1"/>
          </p:cNvSpPr>
          <p:nvPr>
            <p:ph type="body" idx="2"/>
          </p:nvPr>
        </p:nvSpPr>
        <p:spPr>
          <a:xfrm>
            <a:off x="831847" y="1727786"/>
            <a:ext cx="10515600" cy="245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3600"/>
              <a:buNone/>
              <a:defRPr sz="3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4000"/>
              <a:buFont typeface="Montserrat"/>
              <a:buNone/>
              <a:defRPr sz="40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345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F97"/>
              </a:buClr>
              <a:buSzPts val="1200"/>
              <a:buFont typeface="Montserrat"/>
              <a:buNone/>
              <a:defRPr sz="1200" b="0" i="0" u="none" strike="noStrike" cap="none">
                <a:solidFill>
                  <a:srgbClr val="898F9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7"/>
          <p:cNvSpPr txBox="1">
            <a:spLocks noGrp="1"/>
          </p:cNvSpPr>
          <p:nvPr>
            <p:ph type="sldNum" idx="12"/>
          </p:nvPr>
        </p:nvSpPr>
        <p:spPr>
          <a:xfrm>
            <a:off x="9307961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06345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9252D1D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6EC5156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FF46EF7C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6_606B1D4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7_2A2364CC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8_E6817FF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6BD19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E441FD9D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4AFE330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53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26" y="410094"/>
            <a:ext cx="2468135" cy="93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8311475" y="5666550"/>
            <a:ext cx="3423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Analysts: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Daniel </a:t>
            </a:r>
            <a:r>
              <a:rPr lang="en-US" sz="1800" i="1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Raber</a:t>
            </a:r>
            <a:r>
              <a:rPr lang="en-US" sz="1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Kazu Umemoto</a:t>
            </a:r>
            <a:endParaRPr sz="1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468049" y="5943600"/>
            <a:ext cx="13161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1/31/2023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AA0DA-A4C6-8A4A-BDEE-B6D81E3E0A96}"/>
              </a:ext>
            </a:extLst>
          </p:cNvPr>
          <p:cNvSpPr txBox="1"/>
          <p:nvPr/>
        </p:nvSpPr>
        <p:spPr>
          <a:xfrm>
            <a:off x="4326176" y="5954751"/>
            <a:ext cx="353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Montserrat" pitchFamily="2" charset="77"/>
              </a:rPr>
              <a:t>What do you call tapioca that’s gone bad?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CD5B9-44BA-764B-B2DB-496C8886A1B8}"/>
              </a:ext>
            </a:extLst>
          </p:cNvPr>
          <p:cNvSpPr txBox="1"/>
          <p:nvPr/>
        </p:nvSpPr>
        <p:spPr>
          <a:xfrm>
            <a:off x="4253984" y="1319518"/>
            <a:ext cx="3684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Montserrat" pitchFamily="2" charset="77"/>
              </a:rPr>
              <a:t>Tapioca Dao</a:t>
            </a:r>
          </a:p>
        </p:txBody>
      </p:sp>
      <p:pic>
        <p:nvPicPr>
          <p:cNvPr id="8" name="Picture 7" descr="Circle&#10;&#10;Description automatically generated">
            <a:extLst>
              <a:ext uri="{FF2B5EF4-FFF2-40B4-BE49-F238E27FC236}">
                <a16:creationId xmlns:a16="http://schemas.microsoft.com/office/drawing/2014/main" id="{ED56BB33-8274-73C7-2ECB-7E44CDB16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26" y="2571810"/>
            <a:ext cx="2888938" cy="2888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 err="1"/>
              <a:t>Yieldbox</a:t>
            </a:r>
            <a:r>
              <a:rPr lang="en-US"/>
              <a:t> (</a:t>
            </a:r>
            <a:r>
              <a:rPr lang="en-US" err="1"/>
              <a:t>Bentobox</a:t>
            </a:r>
            <a:r>
              <a:rPr lang="en-US"/>
              <a:t> V2)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err="1">
                <a:solidFill>
                  <a:schemeClr val="bg1"/>
                </a:solidFill>
              </a:rPr>
              <a:t>dApp</a:t>
            </a:r>
            <a:r>
              <a:rPr lang="en-US">
                <a:solidFill>
                  <a:schemeClr val="bg1"/>
                </a:solidFill>
              </a:rPr>
              <a:t> support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Improvements over </a:t>
            </a:r>
            <a:r>
              <a:rPr lang="en-US" err="1">
                <a:solidFill>
                  <a:schemeClr val="bg1"/>
                </a:solidFill>
              </a:rPr>
              <a:t>Bentobox</a:t>
            </a: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Idle funds invested in yield strategies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C8A4D-F61B-0376-A486-7CF352F16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616" y="1890718"/>
            <a:ext cx="4057007" cy="30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3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Protocol Fees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Borrow Fee: 0.5%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Interest: ~0.5%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Liquidation Fee: 10%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Performance Fee: 15%</a:t>
            </a:r>
          </a:p>
          <a:p>
            <a:pPr>
              <a:buFontTx/>
              <a:buChar char="-"/>
            </a:pPr>
            <a:r>
              <a:rPr lang="en-US" err="1">
                <a:solidFill>
                  <a:schemeClr val="bg1"/>
                </a:solidFill>
              </a:rPr>
              <a:t>Flashmint</a:t>
            </a:r>
            <a:r>
              <a:rPr lang="en-US">
                <a:solidFill>
                  <a:schemeClr val="bg1"/>
                </a:solidFill>
              </a:rPr>
              <a:t>: 0.001%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8" name="Graphic 7" descr="Dollar with solid fill">
            <a:extLst>
              <a:ext uri="{FF2B5EF4-FFF2-40B4-BE49-F238E27FC236}">
                <a16:creationId xmlns:a16="http://schemas.microsoft.com/office/drawing/2014/main" id="{251E1964-B5EB-BCE1-2A09-B53B322C8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443990"/>
            <a:ext cx="5341620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98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Risk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892140"/>
            <a:ext cx="5587996" cy="2730819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Limited TAP Supply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Smart Contract Exploitation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New Incentive Program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7841B74D-3F83-D992-A5B3-CBC9AE860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4890" y="1389645"/>
            <a:ext cx="4078709" cy="40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89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Competition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C9ED8-AE73-7681-1C70-6A3DFA8CC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522" y="1543047"/>
            <a:ext cx="9086865" cy="37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325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Valuation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892140"/>
            <a:ext cx="5587996" cy="40183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Distribute 5M TAP tokens via LBP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Initial price of $3.52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Fully Diluted: $88M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Initial Investors are locked up to a certain extent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FA8B84-5EC6-9195-8C1F-DEEFF46CD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95802"/>
            <a:ext cx="5167578" cy="28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26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Option Airdrop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892140"/>
            <a:ext cx="5587996" cy="40183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$3.52: 50%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$3.51-$3.00: 33%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$2.99-$2.50: 25%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$2.50-$2.00: 10%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E4B42E-4B08-EA65-EE0A-FA21375FC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59081"/>
              </p:ext>
            </p:extLst>
          </p:nvPr>
        </p:nvGraphicFramePr>
        <p:xfrm>
          <a:off x="4658701" y="1259763"/>
          <a:ext cx="6581728" cy="394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72465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892140"/>
            <a:ext cx="5587996" cy="27308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1DE79A-8A75-FB2A-81E1-4E65D4647A6C}"/>
              </a:ext>
            </a:extLst>
          </p:cNvPr>
          <p:cNvSpPr txBox="1"/>
          <p:nvPr/>
        </p:nvSpPr>
        <p:spPr>
          <a:xfrm>
            <a:off x="2447193" y="4735242"/>
            <a:ext cx="1321920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>
                <a:solidFill>
                  <a:schemeClr val="bg1"/>
                </a:solidFill>
                <a:latin typeface="Montserrat"/>
              </a:rPr>
              <a:t>$560</a:t>
            </a:r>
          </a:p>
          <a:p>
            <a:endParaRPr lang="en-US" sz="350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Graphic 12" descr="Arrow Right with solid fill">
            <a:extLst>
              <a:ext uri="{FF2B5EF4-FFF2-40B4-BE49-F238E27FC236}">
                <a16:creationId xmlns:a16="http://schemas.microsoft.com/office/drawing/2014/main" id="{D27BD408-3566-CACE-A6BC-52193D73C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4631" y="2414619"/>
            <a:ext cx="1755950" cy="1755950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low confidence">
            <a:extLst>
              <a:ext uri="{FF2B5EF4-FFF2-40B4-BE49-F238E27FC236}">
                <a16:creationId xmlns:a16="http://schemas.microsoft.com/office/drawing/2014/main" id="{DD790B9C-EB7F-0C27-8EF5-A514BDB07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188" y="1146767"/>
            <a:ext cx="3934890" cy="38758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82D31-65E7-0C33-8127-42AD88EA7EF3}"/>
              </a:ext>
            </a:extLst>
          </p:cNvPr>
          <p:cNvSpPr txBox="1"/>
          <p:nvPr/>
        </p:nvSpPr>
        <p:spPr>
          <a:xfrm>
            <a:off x="8589870" y="4750386"/>
            <a:ext cx="1116633" cy="64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chemeClr val="bg1"/>
                </a:solidFill>
                <a:latin typeface="Montserrat" pitchFamily="2" charset="77"/>
              </a:rPr>
              <a:t>TAP</a:t>
            </a:r>
          </a:p>
        </p:txBody>
      </p:sp>
      <p:pic>
        <p:nvPicPr>
          <p:cNvPr id="4" name="Graphic 3" descr="Dollar with solid fill">
            <a:extLst>
              <a:ext uri="{FF2B5EF4-FFF2-40B4-BE49-F238E27FC236}">
                <a16:creationId xmlns:a16="http://schemas.microsoft.com/office/drawing/2014/main" id="{84B5B84A-922B-542C-8BEB-BECFB3FADC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261" y="1568096"/>
            <a:ext cx="4081069" cy="30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31C-BE7C-AEBD-7C83-870A71E8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96" y="2862265"/>
            <a:ext cx="6067608" cy="1133470"/>
          </a:xfrm>
          <a:noFill/>
        </p:spPr>
        <p:txBody>
          <a:bodyPr>
            <a:noAutofit/>
          </a:bodyPr>
          <a:lstStyle/>
          <a:p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0660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72B08-A8B0-A2B0-77C3-93C49EAD75CF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1F4619-AD6E-BA43-BA9C-412A5987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70" y="311165"/>
            <a:ext cx="11041380" cy="101341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Roadmap</a:t>
            </a:r>
          </a:p>
        </p:txBody>
      </p:sp>
      <p:sp>
        <p:nvSpPr>
          <p:cNvPr id="135" name="Google Shape;135;gfb70c61b63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37;p19">
            <a:extLst>
              <a:ext uri="{FF2B5EF4-FFF2-40B4-BE49-F238E27FC236}">
                <a16:creationId xmlns:a16="http://schemas.microsoft.com/office/drawing/2014/main" id="{F6638B96-4053-DB4C-B1F5-3B549A17A960}"/>
              </a:ext>
            </a:extLst>
          </p:cNvPr>
          <p:cNvSpPr/>
          <p:nvPr/>
        </p:nvSpPr>
        <p:spPr>
          <a:xfrm>
            <a:off x="462831" y="1153627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</a:t>
            </a:r>
            <a:r>
              <a:rPr lang="en-US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Tapioca DAO</a:t>
            </a: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Overview, </a:t>
            </a:r>
            <a:r>
              <a:rPr lang="en-US" sz="2000" b="0" i="0" u="none" strike="noStrike" cap="none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Omnichain</a:t>
            </a: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Team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137;p19">
            <a:extLst>
              <a:ext uri="{FF2B5EF4-FFF2-40B4-BE49-F238E27FC236}">
                <a16:creationId xmlns:a16="http://schemas.microsoft.com/office/drawing/2014/main" id="{36841399-07E9-9447-BD60-775028F08C0A}"/>
              </a:ext>
            </a:extLst>
          </p:cNvPr>
          <p:cNvSpPr/>
          <p:nvPr/>
        </p:nvSpPr>
        <p:spPr>
          <a:xfrm>
            <a:off x="462831" y="2010874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The Tokens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137;p19">
            <a:extLst>
              <a:ext uri="{FF2B5EF4-FFF2-40B4-BE49-F238E27FC236}">
                <a16:creationId xmlns:a16="http://schemas.microsoft.com/office/drawing/2014/main" id="{8FFE4276-7999-1E41-837E-A2F8AAE36913}"/>
              </a:ext>
            </a:extLst>
          </p:cNvPr>
          <p:cNvSpPr/>
          <p:nvPr/>
        </p:nvSpPr>
        <p:spPr>
          <a:xfrm>
            <a:off x="462831" y="2868121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</a:t>
            </a:r>
            <a:r>
              <a:rPr lang="en-US" sz="2000" b="0" i="0" u="none" strike="noStrike" cap="none" err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Yieldbox</a:t>
            </a:r>
            <a:r>
              <a:rPr lang="en-US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</a:t>
            </a: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Protocol Fees, Risks 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137;p19">
            <a:extLst>
              <a:ext uri="{FF2B5EF4-FFF2-40B4-BE49-F238E27FC236}">
                <a16:creationId xmlns:a16="http://schemas.microsoft.com/office/drawing/2014/main" id="{F617B86F-8964-E34B-B0BB-537239B59919}"/>
              </a:ext>
            </a:extLst>
          </p:cNvPr>
          <p:cNvSpPr/>
          <p:nvPr/>
        </p:nvSpPr>
        <p:spPr>
          <a:xfrm>
            <a:off x="462831" y="3725368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Competitors 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137;p19">
            <a:extLst>
              <a:ext uri="{FF2B5EF4-FFF2-40B4-BE49-F238E27FC236}">
                <a16:creationId xmlns:a16="http://schemas.microsoft.com/office/drawing/2014/main" id="{45EC86F5-F50A-9842-9043-5E44170B3DF6}"/>
              </a:ext>
            </a:extLst>
          </p:cNvPr>
          <p:cNvSpPr/>
          <p:nvPr/>
        </p:nvSpPr>
        <p:spPr>
          <a:xfrm>
            <a:off x="462831" y="4582615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Valuation, Option Airdrop 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137;p19">
            <a:extLst>
              <a:ext uri="{FF2B5EF4-FFF2-40B4-BE49-F238E27FC236}">
                <a16:creationId xmlns:a16="http://schemas.microsoft.com/office/drawing/2014/main" id="{400A52B2-5443-C144-B5C7-62FA5789AF91}"/>
              </a:ext>
            </a:extLst>
          </p:cNvPr>
          <p:cNvSpPr/>
          <p:nvPr/>
        </p:nvSpPr>
        <p:spPr>
          <a:xfrm>
            <a:off x="452870" y="5439862"/>
            <a:ext cx="7195200" cy="545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>
              <a:buClr>
                <a:schemeClr val="dk2"/>
              </a:buClr>
              <a:buSzPts val="2000"/>
            </a:pPr>
            <a:r>
              <a:rPr lang="en-US" sz="2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6. </a:t>
            </a:r>
            <a:r>
              <a:rPr lang="en-US" sz="2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Recommendation</a:t>
            </a:r>
            <a:endParaRPr sz="2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" name="Google Shape;143;p19">
            <a:extLst>
              <a:ext uri="{FF2B5EF4-FFF2-40B4-BE49-F238E27FC236}">
                <a16:creationId xmlns:a16="http://schemas.microsoft.com/office/drawing/2014/main" id="{043E400B-E061-7848-8609-8555831CA7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9643" y="2792052"/>
            <a:ext cx="939236" cy="13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44;p19">
            <a:extLst>
              <a:ext uri="{FF2B5EF4-FFF2-40B4-BE49-F238E27FC236}">
                <a16:creationId xmlns:a16="http://schemas.microsoft.com/office/drawing/2014/main" id="{3FCE17C4-EA90-BA4E-9025-FD91FE9213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9643" y="4132336"/>
            <a:ext cx="939236" cy="130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5;p19">
            <a:extLst>
              <a:ext uri="{FF2B5EF4-FFF2-40B4-BE49-F238E27FC236}">
                <a16:creationId xmlns:a16="http://schemas.microsoft.com/office/drawing/2014/main" id="{9B54505A-A09A-364C-9F11-83490F27BC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9633" y="1368462"/>
            <a:ext cx="939237" cy="13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6C7924-7AE2-EF67-0EE5-B556FEADA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C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What is Tapioca DAO?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Layer 0 DAO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First </a:t>
            </a:r>
            <a:r>
              <a:rPr lang="en-US" err="1">
                <a:solidFill>
                  <a:schemeClr val="bg1"/>
                </a:solidFill>
              </a:rPr>
              <a:t>omnichain</a:t>
            </a:r>
            <a:r>
              <a:rPr lang="en-US">
                <a:solidFill>
                  <a:schemeClr val="bg1"/>
                </a:solidFill>
              </a:rPr>
              <a:t> money market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Can be used across 12+ EVM chains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Looking to expand to non-EVM chains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2" name="Picture 1" descr="Circle&#10;&#10;Description automatically generated">
            <a:extLst>
              <a:ext uri="{FF2B5EF4-FFF2-40B4-BE49-F238E27FC236}">
                <a16:creationId xmlns:a16="http://schemas.microsoft.com/office/drawing/2014/main" id="{256244CF-E7B3-25D9-CCFC-62A3E46C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992" y="1811415"/>
            <a:ext cx="3235169" cy="3235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 err="1"/>
              <a:t>Omnichain</a:t>
            </a:r>
            <a:endParaRPr lang="en-US"/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56686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Made by </a:t>
            </a:r>
            <a:r>
              <a:rPr lang="en-US" err="1">
                <a:solidFill>
                  <a:schemeClr val="bg1"/>
                </a:solidFill>
              </a:rPr>
              <a:t>LayerZero</a:t>
            </a: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err="1">
                <a:solidFill>
                  <a:schemeClr val="bg1"/>
                </a:solidFill>
              </a:rPr>
              <a:t>Omnichain</a:t>
            </a:r>
            <a:r>
              <a:rPr lang="en-US">
                <a:solidFill>
                  <a:schemeClr val="bg1"/>
                </a:solidFill>
              </a:rPr>
              <a:t> interoperability protocol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Goal is to connect multiple L1 chains 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Have similar tokens standards to the Ethereum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3B4FD43-EC12-B429-26B6-68AC1130C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41" y="1871980"/>
            <a:ext cx="3114040" cy="3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10432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Joshua-Jon Milko, CEO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Matthew Marino, COO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Nicole Mancuso, CIO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F8040-39AB-2F1E-9BEF-DE77E3686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498" y="4319796"/>
            <a:ext cx="7895004" cy="1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0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$TAP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LBP: 5% of supply in Q1 2023 for $3.52/coin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Staking available for </a:t>
            </a:r>
            <a:r>
              <a:rPr lang="en-US" err="1">
                <a:solidFill>
                  <a:schemeClr val="bg1"/>
                </a:solidFill>
              </a:rPr>
              <a:t>twTAP</a:t>
            </a: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Inflation depending on </a:t>
            </a:r>
            <a:r>
              <a:rPr lang="en-US" err="1">
                <a:solidFill>
                  <a:schemeClr val="bg1"/>
                </a:solidFill>
              </a:rPr>
              <a:t>oTAP</a:t>
            </a:r>
            <a:r>
              <a:rPr lang="en-US">
                <a:solidFill>
                  <a:schemeClr val="bg1"/>
                </a:solidFill>
              </a:rPr>
              <a:t> Redemptions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6E7B3-E42A-02C2-4F19-B1B7072D7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08" y="1395411"/>
            <a:ext cx="3749106" cy="37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$</a:t>
            </a:r>
            <a:r>
              <a:rPr lang="en-US" err="1"/>
              <a:t>twTAP</a:t>
            </a:r>
            <a:endParaRPr lang="en-US"/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53D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fld>
            <a:endParaRPr sz="1800" b="1" i="0" u="none" strike="noStrike" cap="none">
              <a:solidFill>
                <a:srgbClr val="0B05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265" y="1566861"/>
            <a:ext cx="5587996" cy="372427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ONFT721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Participate in governance and receive protocol revenue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Must lock up TAP to receive </a:t>
            </a:r>
            <a:r>
              <a:rPr lang="en-US" err="1">
                <a:solidFill>
                  <a:schemeClr val="bg1"/>
                </a:solidFill>
              </a:rPr>
              <a:t>twTAP</a:t>
            </a: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276AD564-B205-F400-FFBC-5134AB8EA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50" y="1174750"/>
            <a:ext cx="4229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00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$</a:t>
            </a:r>
            <a:r>
              <a:rPr lang="en-US" err="1"/>
              <a:t>oTAP</a:t>
            </a:r>
            <a:endParaRPr lang="en-US"/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59" y="1400809"/>
            <a:ext cx="5587996" cy="405637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DAO Share Options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Lenders receive </a:t>
            </a:r>
            <a:r>
              <a:rPr lang="en-US" err="1">
                <a:solidFill>
                  <a:schemeClr val="bg1"/>
                </a:solidFill>
              </a:rPr>
              <a:t>oTAP</a:t>
            </a:r>
            <a:r>
              <a:rPr lang="en-US">
                <a:solidFill>
                  <a:schemeClr val="bg1"/>
                </a:solidFill>
              </a:rPr>
              <a:t>, call option incentives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American-style call option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Discount range between 0%-50%</a:t>
            </a: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Expires in one week after receiving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5E077-9FC9-4E4D-354A-4C241E648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08" y="1395411"/>
            <a:ext cx="3749106" cy="3724277"/>
          </a:xfrm>
          <a:prstGeom prst="rect">
            <a:avLst/>
          </a:prstGeom>
        </p:spPr>
      </p:pic>
      <p:pic>
        <p:nvPicPr>
          <p:cNvPr id="10" name="Graphic 9" descr="Toggle with solid fill">
            <a:extLst>
              <a:ext uri="{FF2B5EF4-FFF2-40B4-BE49-F238E27FC236}">
                <a16:creationId xmlns:a16="http://schemas.microsoft.com/office/drawing/2014/main" id="{72FEC5AA-3645-F662-661C-523529B31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0133" y="2543572"/>
            <a:ext cx="1770856" cy="1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9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03A582-9D4D-5040-00BF-98DB3B73629E}"/>
              </a:ext>
            </a:extLst>
          </p:cNvPr>
          <p:cNvSpPr/>
          <p:nvPr/>
        </p:nvSpPr>
        <p:spPr>
          <a:xfrm>
            <a:off x="304800" y="342900"/>
            <a:ext cx="11582400" cy="5829300"/>
          </a:xfrm>
          <a:prstGeom prst="rect">
            <a:avLst/>
          </a:prstGeom>
          <a:solidFill>
            <a:srgbClr val="0B0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28E0AB-2859-9B41-AD54-2915AD7C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" y="391866"/>
            <a:ext cx="11041380" cy="1325559"/>
          </a:xfrm>
        </p:spPr>
        <p:txBody>
          <a:bodyPr/>
          <a:lstStyle/>
          <a:p>
            <a:r>
              <a:rPr lang="en-US"/>
              <a:t>$usd0</a:t>
            </a:r>
          </a:p>
        </p:txBody>
      </p:sp>
      <p:sp>
        <p:nvSpPr>
          <p:cNvPr id="144" name="Google Shape;144;gfb70c61b63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451"/>
              </a:buClr>
              <a:buSzPts val="1800"/>
              <a:buFont typeface="Montserrat"/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0B043C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fld>
            <a:endParaRPr sz="1800" b="1" i="0" u="none" strike="noStrike" cap="none">
              <a:solidFill>
                <a:srgbClr val="0B04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7259668-0196-7B45-93D2-D2C1B804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4" y="1898651"/>
            <a:ext cx="5587996" cy="37242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Non-algorithmic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Overcollateralized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Soft Pegged to US Dollar</a:t>
            </a:r>
          </a:p>
          <a:p>
            <a:pPr marL="50800" indent="0">
              <a:buNone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OFT20</a:t>
            </a:r>
          </a:p>
          <a:p>
            <a:pPr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DCDAE-DD90-B56A-DF07-F600B8D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245104"/>
            <a:ext cx="507709" cy="5077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78EA11-CE3A-3262-5FC1-1F1905BE3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65" y="1562100"/>
            <a:ext cx="502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31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Tapioca">
      <a:dk1>
        <a:srgbClr val="FBFCFF"/>
      </a:dk1>
      <a:lt1>
        <a:srgbClr val="FFFFFF"/>
      </a:lt1>
      <a:dk2>
        <a:srgbClr val="0B053D"/>
      </a:dk2>
      <a:lt2>
        <a:srgbClr val="EBEBEC"/>
      </a:lt2>
      <a:accent1>
        <a:srgbClr val="F8CA54"/>
      </a:accent1>
      <a:accent2>
        <a:srgbClr val="7AB550"/>
      </a:accent2>
      <a:accent3>
        <a:srgbClr val="000000"/>
      </a:accent3>
      <a:accent4>
        <a:srgbClr val="FF2600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45172e6-bdb6-4f3f-a8e5-2d0d4f86e50c">
      <UserInfo>
        <DisplayName>Aaron Rudder</DisplayName>
        <AccountId>13</AccountId>
        <AccountType/>
      </UserInfo>
      <UserInfo>
        <DisplayName>Robert Burkhart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4928539AFD0458D6C74DA73BCA243" ma:contentTypeVersion="4" ma:contentTypeDescription="Create a new document." ma:contentTypeScope="" ma:versionID="04463729ff131fc0461a825c7a63540b">
  <xsd:schema xmlns:xsd="http://www.w3.org/2001/XMLSchema" xmlns:xs="http://www.w3.org/2001/XMLSchema" xmlns:p="http://schemas.microsoft.com/office/2006/metadata/properties" xmlns:ns2="5d89e6d2-97cb-4696-93f9-048dc6744ea0" xmlns:ns3="b45172e6-bdb6-4f3f-a8e5-2d0d4f86e50c" targetNamespace="http://schemas.microsoft.com/office/2006/metadata/properties" ma:root="true" ma:fieldsID="2cca27c415705cc4ef716bb672831c7b" ns2:_="" ns3:_="">
    <xsd:import namespace="5d89e6d2-97cb-4696-93f9-048dc6744ea0"/>
    <xsd:import namespace="b45172e6-bdb6-4f3f-a8e5-2d0d4f86e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e6d2-97cb-4696-93f9-048dc6744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172e6-bdb6-4f3f-a8e5-2d0d4f86e5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7F56B-A105-4C13-A6E6-BACE4B2D71B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5d89e6d2-97cb-4696-93f9-048dc6744ea0"/>
    <ds:schemaRef ds:uri="http://purl.org/dc/dcmitype/"/>
    <ds:schemaRef ds:uri="http://schemas.microsoft.com/office/infopath/2007/PartnerControls"/>
    <ds:schemaRef ds:uri="http://purl.org/dc/elements/1.1/"/>
    <ds:schemaRef ds:uri="b45172e6-bdb6-4f3f-a8e5-2d0d4f86e50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F4BAC2-5F33-4FB0-9CFF-72E462A7D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EC323-C2D0-4555-859C-0C3B323BC7FF}">
  <ds:schemaRefs>
    <ds:schemaRef ds:uri="5d89e6d2-97cb-4696-93f9-048dc6744ea0"/>
    <ds:schemaRef ds:uri="b45172e6-bdb6-4f3f-a8e5-2d0d4f86e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Macintosh PowerPoint</Application>
  <PresentationFormat>Widescreen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Montserrat</vt:lpstr>
      <vt:lpstr>Montserrat SemiBold</vt:lpstr>
      <vt:lpstr>DM Sans</vt:lpstr>
      <vt:lpstr>Office Theme</vt:lpstr>
      <vt:lpstr>PowerPoint Presentation</vt:lpstr>
      <vt:lpstr>Roadmap</vt:lpstr>
      <vt:lpstr>What is Tapioca DAO?</vt:lpstr>
      <vt:lpstr>Omnichain</vt:lpstr>
      <vt:lpstr>Team</vt:lpstr>
      <vt:lpstr>$TAP</vt:lpstr>
      <vt:lpstr>$twTAP</vt:lpstr>
      <vt:lpstr>$oTAP</vt:lpstr>
      <vt:lpstr>$usd0</vt:lpstr>
      <vt:lpstr>Yieldbox (Bentobox V2)</vt:lpstr>
      <vt:lpstr>Protocol Fees</vt:lpstr>
      <vt:lpstr>Risk</vt:lpstr>
      <vt:lpstr>Competition</vt:lpstr>
      <vt:lpstr>Valuation</vt:lpstr>
      <vt:lpstr>Option Airdrop</vt:lpstr>
      <vt:lpstr>Recommendation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 Rosenblatt</dc:creator>
  <cp:lastModifiedBy>Kazu Umemoto</cp:lastModifiedBy>
  <cp:revision>2</cp:revision>
  <dcterms:created xsi:type="dcterms:W3CDTF">2021-09-29T16:03:06Z</dcterms:created>
  <dcterms:modified xsi:type="dcterms:W3CDTF">2023-05-25T21:28:40Z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0x010100FFD4928539AFD0458D6C74DA73BCA243</vt:lpwstr>
  </property>
</Properties>
</file>