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Poppins Light"/>
      <p:regular r:id="rId28"/>
      <p:bold r:id="rId29"/>
      <p:italic r:id="rId30"/>
      <p:boldItalic r:id="rId31"/>
    </p:embeddedFont>
    <p:embeddedFont>
      <p:font typeface="DM Sans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ayMGPtSRTCYy5UrMzDNgt/DuW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PoppinsLight-regular.fntdata"/><Relationship Id="rId27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Light-boldItalic.fntdata"/><Relationship Id="rId30" Type="http://schemas.openxmlformats.org/officeDocument/2006/relationships/font" Target="fonts/PoppinsLight-italic.fntdata"/><Relationship Id="rId11" Type="http://schemas.openxmlformats.org/officeDocument/2006/relationships/slide" Target="slides/slide7.xml"/><Relationship Id="rId33" Type="http://schemas.openxmlformats.org/officeDocument/2006/relationships/font" Target="fonts/DMSans-bold.fntdata"/><Relationship Id="rId10" Type="http://schemas.openxmlformats.org/officeDocument/2006/relationships/slide" Target="slides/slide6.xml"/><Relationship Id="rId32" Type="http://schemas.openxmlformats.org/officeDocument/2006/relationships/font" Target="fonts/DMSans-regular.fntdata"/><Relationship Id="rId13" Type="http://schemas.openxmlformats.org/officeDocument/2006/relationships/slide" Target="slides/slide9.xml"/><Relationship Id="rId35" Type="http://schemas.openxmlformats.org/officeDocument/2006/relationships/font" Target="fonts/DMSans-boldItalic.fntdata"/><Relationship Id="rId12" Type="http://schemas.openxmlformats.org/officeDocument/2006/relationships/slide" Target="slides/slide8.xml"/><Relationship Id="rId34" Type="http://schemas.openxmlformats.org/officeDocument/2006/relationships/font" Target="fonts/DMSans-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uoregon-my.sharepoint.com/personal/gorlando_uoregon_edu/Documents/UOIG/$MITK/$MITK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uoregon-my.sharepoint.com/personal/gorlando_uoregon_edu/Documents/UOIG/$MITK/$MITK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https://uoregon-my.sharepoint.com/personal/gorlando_uoregon_edu/Documents/UOIG/$MITK/$MIT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04735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0473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8-4A32-A716-51109237BE2C}"/>
              </c:ext>
            </c:extLst>
          </c:dPt>
          <c:dPt>
            <c:idx val="1"/>
            <c:bubble3D val="0"/>
            <c:spPr>
              <a:solidFill>
                <a:srgbClr val="6E7278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8-4A32-A716-51109237BE2C}"/>
              </c:ext>
            </c:extLst>
          </c:dPt>
          <c:dLbls>
            <c:dLbl>
              <c:idx val="0"/>
              <c:layout>
                <c:manualLayout>
                  <c:x val="-6.6556903412217455E-2"/>
                  <c:y val="-0.20664591073447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2078907964326"/>
                      <c:h val="0.21264383854031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58-4A32-A716-51109237BE2C}"/>
                </c:ext>
              </c:extLst>
            </c:dLbl>
            <c:dLbl>
              <c:idx val="1"/>
              <c:layout>
                <c:manualLayout>
                  <c:x val="-4.6159519520754748E-2"/>
                  <c:y val="7.252924286454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4902094869856"/>
                      <c:h val="0.15517253082671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58-4A32-A716-51109237B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spc="300" baseline="0">
                    <a:solidFill>
                      <a:srgbClr val="000000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Template'!$P$63:$P$64</c:f>
              <c:strCache>
                <c:ptCount val="2"/>
                <c:pt idx="0">
                  <c:v>Deposits</c:v>
                </c:pt>
                <c:pt idx="1">
                  <c:v>Identity Verification</c:v>
                </c:pt>
              </c:strCache>
            </c:strRef>
          </c:cat>
          <c:val>
            <c:numRef>
              <c:f>'Chart Template'!$Q$63:$Q$64</c:f>
              <c:numCache>
                <c:formatCode>0.0%_);\(0.0%\);_(* "—"_);_(@_)</c:formatCode>
                <c:ptCount val="2"/>
                <c:pt idx="0">
                  <c:v>0.63037471722998073</c:v>
                </c:pt>
                <c:pt idx="1">
                  <c:v>0.36962528277001927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8-4A32-A716-51109237BE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3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300" baseline="0">
              <a:solidFill>
                <a:srgbClr val="00000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 spc="300">
          <a:solidFill>
            <a:srgbClr val="000000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04735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0473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8-4A32-A716-51109237BE2C}"/>
              </c:ext>
            </c:extLst>
          </c:dPt>
          <c:dPt>
            <c:idx val="1"/>
            <c:bubble3D val="0"/>
            <c:spPr>
              <a:solidFill>
                <a:srgbClr val="6E7278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8-4A32-A716-51109237BE2C}"/>
              </c:ext>
            </c:extLst>
          </c:dPt>
          <c:dLbls>
            <c:dLbl>
              <c:idx val="0"/>
              <c:layout>
                <c:manualLayout>
                  <c:x val="-6.6556903412217455E-2"/>
                  <c:y val="-0.20664591073447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2078907964326"/>
                      <c:h val="0.21264383854031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58-4A32-A716-51109237BE2C}"/>
                </c:ext>
              </c:extLst>
            </c:dLbl>
            <c:dLbl>
              <c:idx val="1"/>
              <c:layout>
                <c:manualLayout>
                  <c:x val="-4.6159519520754748E-2"/>
                  <c:y val="7.252924286454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4902094869856"/>
                      <c:h val="0.15517253082671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58-4A32-A716-51109237B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spc="300" baseline="0">
                    <a:solidFill>
                      <a:srgbClr val="000000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Template'!$P$63:$P$64</c:f>
              <c:strCache>
                <c:ptCount val="2"/>
                <c:pt idx="0">
                  <c:v>Deposits</c:v>
                </c:pt>
                <c:pt idx="1">
                  <c:v>Identity Verification</c:v>
                </c:pt>
              </c:strCache>
            </c:strRef>
          </c:cat>
          <c:val>
            <c:numRef>
              <c:f>'Chart Template'!$Q$63:$Q$64</c:f>
              <c:numCache>
                <c:formatCode>0.0%_);\(0.0%\);_(* "—"_);_(@_)</c:formatCode>
                <c:ptCount val="2"/>
                <c:pt idx="0">
                  <c:v>0.63037471722998073</c:v>
                </c:pt>
                <c:pt idx="1">
                  <c:v>0.36962528277001927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8-4A32-A716-51109237BE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3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300" baseline="0">
              <a:solidFill>
                <a:srgbClr val="00000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 spc="300">
          <a:solidFill>
            <a:srgbClr val="000000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2294881317138"/>
          <c:y val="5.5E-2"/>
          <c:w val="0.5910230604938439"/>
          <c:h val="0.53544409448818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Template'!$O$51</c:f>
              <c:strCache>
                <c:ptCount val="1"/>
                <c:pt idx="0">
                  <c:v>Software &amp; Hardware</c:v>
                </c:pt>
              </c:strCache>
            </c:strRef>
          </c:tx>
          <c:spPr>
            <a:solidFill>
              <a:srgbClr val="104735"/>
            </a:solidFill>
            <a:ln>
              <a:noFill/>
            </a:ln>
            <a:effectLst/>
          </c:spPr>
          <c:invertIfNegative val="0"/>
          <c:cat>
            <c:numRef>
              <c:f>'Chart Template'!$P$50:$U$50</c:f>
              <c:numCache>
                <c:formatCode>#"A"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'Chart Template'!$P$51:$U$51</c:f>
              <c:numCache>
                <c:formatCode>"$"#,##0"M"_);\("$"#,##0"M"\);"—"</c:formatCode>
                <c:ptCount val="6"/>
                <c:pt idx="0">
                  <c:v>22.585999999999999</c:v>
                </c:pt>
                <c:pt idx="1">
                  <c:v>29.646999999999998</c:v>
                </c:pt>
                <c:pt idx="2">
                  <c:v>40.698</c:v>
                </c:pt>
                <c:pt idx="3">
                  <c:v>46.844999999999999</c:v>
                </c:pt>
                <c:pt idx="4">
                  <c:v>54.152000000000001</c:v>
                </c:pt>
                <c:pt idx="5">
                  <c:v>60.069000000000003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9-4B8D-9878-C17C347255F7}"/>
            </c:ext>
          </c:extLst>
        </c:ser>
        <c:ser>
          <c:idx val="1"/>
          <c:order val="1"/>
          <c:tx>
            <c:strRef>
              <c:f>'Chart Template'!$O$52</c:f>
              <c:strCache>
                <c:ptCount val="1"/>
                <c:pt idx="0">
                  <c:v>Services &amp; 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 Template'!$P$50:$U$50</c:f>
              <c:numCache>
                <c:formatCode>#"A"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'Chart Template'!$P$52:$U$52</c:f>
              <c:numCache>
                <c:formatCode>"$"#,##0"M"_);\("$"#,##0"M"\);"—"</c:formatCode>
                <c:ptCount val="6"/>
                <c:pt idx="0">
                  <c:v>12.115</c:v>
                </c:pt>
                <c:pt idx="1">
                  <c:v>15.743</c:v>
                </c:pt>
                <c:pt idx="2">
                  <c:v>22.861000000000001</c:v>
                </c:pt>
                <c:pt idx="3">
                  <c:v>37.744999999999997</c:v>
                </c:pt>
                <c:pt idx="4">
                  <c:v>47.158000000000001</c:v>
                </c:pt>
                <c:pt idx="5">
                  <c:v>59.728000000000002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9-4B8D-9878-C17C34725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267304591"/>
        <c:axId val="270347055"/>
      </c:barChart>
      <c:lineChart>
        <c:grouping val="standard"/>
        <c:varyColors val="0"/>
        <c:ser>
          <c:idx val="2"/>
          <c:order val="2"/>
          <c:tx>
            <c:strRef>
              <c:f>'Chart Template'!$O$53</c:f>
              <c:strCache>
                <c:ptCount val="1"/>
                <c:pt idx="0">
                  <c:v>% Growth</c:v>
                </c:pt>
              </c:strCache>
            </c:strRef>
          </c:tx>
          <c:spPr>
            <a:ln w="85725">
              <a:solidFill>
                <a:srgbClr val="FFC000"/>
              </a:solidFill>
            </a:ln>
            <a:effectLst/>
          </c:spPr>
          <c:marker>
            <c:symbol val="none"/>
          </c:marker>
          <c:cat>
            <c:numRef>
              <c:f>'Chart Template'!$P$50:$U$50</c:f>
              <c:numCache>
                <c:formatCode>#"A"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'Chart Template'!$P$53:$U$53</c:f>
              <c:numCache>
                <c:formatCode>0.0%_);\(0.0%\);_(* "—"_);_(@_)</c:formatCode>
                <c:ptCount val="6"/>
                <c:pt idx="0">
                  <c:v>0.36795837111207463</c:v>
                </c:pt>
                <c:pt idx="1">
                  <c:v>0.3080314688337511</c:v>
                </c:pt>
                <c:pt idx="2">
                  <c:v>0.40028640669751048</c:v>
                </c:pt>
                <c:pt idx="3">
                  <c:v>0.33088940983967663</c:v>
                </c:pt>
                <c:pt idx="4">
                  <c:v>0.19765929778933677</c:v>
                </c:pt>
                <c:pt idx="5">
                  <c:v>0.18247951831013731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199-4B8D-9878-C17C34725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167759"/>
        <c:axId val="1559164847"/>
      </c:lineChart>
      <c:catAx>
        <c:axId val="267304591"/>
        <c:scaling>
          <c:orientation val="minMax"/>
        </c:scaling>
        <c:delete val="0"/>
        <c:axPos val="b"/>
        <c:numFmt formatCode="#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0347055"/>
        <c:crosses val="autoZero"/>
        <c:auto val="1"/>
        <c:lblAlgn val="ctr"/>
        <c:lblOffset val="100"/>
        <c:noMultiLvlLbl val="0"/>
      </c:catAx>
      <c:valAx>
        <c:axId val="270347055"/>
        <c:scaling>
          <c:orientation val="minMax"/>
          <c:max val="70"/>
          <c:min val="0"/>
        </c:scaling>
        <c:delete val="0"/>
        <c:axPos val="l"/>
        <c:numFmt formatCode="&quot;$&quot;#,##0&quot;M&quot;_);\(&quot;$&quot;#,##0&quot;M&quot;\);&quot;—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7304591"/>
        <c:crosses val="autoZero"/>
        <c:crossBetween val="between"/>
        <c:majorUnit val="20"/>
      </c:valAx>
      <c:valAx>
        <c:axId val="1559164847"/>
        <c:scaling>
          <c:orientation val="minMax"/>
        </c:scaling>
        <c:delete val="0"/>
        <c:axPos val="r"/>
        <c:numFmt formatCode="0%;\(0%\);\—" sourceLinked="0"/>
        <c:majorTickMark val="out"/>
        <c:minorTickMark val="none"/>
        <c:tickLblPos val="nextTo"/>
        <c:spPr>
          <a:ln>
            <a:noFill/>
          </a:ln>
        </c:spPr>
        <c:crossAx val="1559167759"/>
        <c:crosses val="max"/>
        <c:crossBetween val="between"/>
        <c:majorUnit val="0.2"/>
      </c:valAx>
      <c:catAx>
        <c:axId val="1559167759"/>
        <c:scaling>
          <c:orientation val="minMax"/>
        </c:scaling>
        <c:delete val="1"/>
        <c:axPos val="b"/>
        <c:numFmt formatCode="#&quot;A&quot;" sourceLinked="1"/>
        <c:majorTickMark val="out"/>
        <c:minorTickMark val="none"/>
        <c:tickLblPos val="nextTo"/>
        <c:crossAx val="1559164847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8010152982202626"/>
          <c:y val="0.77943779527559054"/>
          <c:w val="0.62695777184367207"/>
          <c:h val="0.2152980314960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2400" spc="300" baseline="0">
          <a:solidFill>
            <a:srgbClr val="000000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55" name="Google Shape;4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93" name="Google Shape;4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32" name="Google Shape;5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71" name="Google Shape;57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18" name="Google Shape;6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56" name="Google Shape;6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10 fairly popular NFT projects, 4 of them are in our range, 2 are ones that I can actually get behind</a:t>
            </a:r>
            <a:endParaRPr/>
          </a:p>
        </p:txBody>
      </p:sp>
      <p:sp>
        <p:nvSpPr>
          <p:cNvPr id="217" name="Google Shape;2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8" name="Google Shape;29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36" name="Google Shape;3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16" name="Google Shape;4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0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0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40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2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2"/>
          <p:cNvSpPr txBox="1"/>
          <p:nvPr>
            <p:ph idx="1" type="body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32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2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32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6345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1"/>
          <p:cNvSpPr txBox="1"/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solidFill>
            <a:srgbClr val="06345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F0F3"/>
              </a:buClr>
              <a:buSzPts val="6000"/>
              <a:buFont typeface="Montserrat"/>
              <a:buNone/>
              <a:defRPr sz="6000">
                <a:solidFill>
                  <a:srgbClr val="EDF0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1"/>
          <p:cNvSpPr txBox="1"/>
          <p:nvPr>
            <p:ph idx="1" type="body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F97"/>
              </a:buClr>
              <a:buSzPts val="2400"/>
              <a:buNone/>
              <a:defRPr sz="2400">
                <a:solidFill>
                  <a:srgbClr val="898F9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1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1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1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2"/>
          <p:cNvSpPr txBox="1"/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2"/>
          <p:cNvSpPr txBox="1"/>
          <p:nvPr>
            <p:ph idx="1" type="body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2"/>
          <p:cNvSpPr txBox="1"/>
          <p:nvPr>
            <p:ph idx="2" type="body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42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2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2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142"/>
          <p:cNvCxnSpPr/>
          <p:nvPr/>
        </p:nvCxnSpPr>
        <p:spPr>
          <a:xfrm>
            <a:off x="838203" y="2035399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3"/>
          <p:cNvSpPr txBox="1"/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3"/>
          <p:cNvSpPr/>
          <p:nvPr>
            <p:ph idx="2" type="pic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43"/>
          <p:cNvSpPr txBox="1"/>
          <p:nvPr>
            <p:ph idx="1" type="body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3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3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3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143"/>
          <p:cNvCxnSpPr/>
          <p:nvPr/>
        </p:nvCxnSpPr>
        <p:spPr>
          <a:xfrm>
            <a:off x="838203" y="2053769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4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4"/>
          <p:cNvSpPr txBox="1"/>
          <p:nvPr>
            <p:ph idx="1" type="body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44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4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44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144"/>
          <p:cNvCxnSpPr/>
          <p:nvPr/>
        </p:nvCxnSpPr>
        <p:spPr>
          <a:xfrm>
            <a:off x="838203" y="1690689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5"/>
          <p:cNvSpPr txBox="1"/>
          <p:nvPr>
            <p:ph type="title"/>
          </p:nvPr>
        </p:nvSpPr>
        <p:spPr>
          <a:xfrm rot="5400000">
            <a:off x="7133436" y="1956597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5"/>
          <p:cNvSpPr txBox="1"/>
          <p:nvPr>
            <p:ph idx="1" type="body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5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5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5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Cover Pag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0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B0DDF9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130"/>
          <p:cNvSpPr txBox="1"/>
          <p:nvPr>
            <p:ph type="title"/>
          </p:nvPr>
        </p:nvSpPr>
        <p:spPr>
          <a:xfrm>
            <a:off x="312423" y="365129"/>
            <a:ext cx="1104138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0"/>
          <p:cNvSpPr txBox="1"/>
          <p:nvPr>
            <p:ph idx="1" type="body"/>
          </p:nvPr>
        </p:nvSpPr>
        <p:spPr>
          <a:xfrm>
            <a:off x="508004" y="1898651"/>
            <a:ext cx="10845798" cy="3724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99EE"/>
              </a:buClr>
              <a:buSzPts val="2800"/>
              <a:buChar char="•"/>
              <a:defRPr>
                <a:solidFill>
                  <a:srgbClr val="1399EE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400"/>
              <a:buChar char="•"/>
              <a:defRPr>
                <a:solidFill>
                  <a:srgbClr val="1399EE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000"/>
              <a:buChar char="•"/>
              <a:defRPr>
                <a:solidFill>
                  <a:srgbClr val="1399EE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Char char="•"/>
              <a:defRPr>
                <a:solidFill>
                  <a:srgbClr val="1399EE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Char char="•"/>
              <a:defRPr>
                <a:solidFill>
                  <a:srgbClr val="1399EE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0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0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4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7AB550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134"/>
          <p:cNvSpPr txBox="1"/>
          <p:nvPr>
            <p:ph type="title"/>
          </p:nvPr>
        </p:nvSpPr>
        <p:spPr>
          <a:xfrm>
            <a:off x="312423" y="365129"/>
            <a:ext cx="11567160" cy="132555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C"/>
              </a:buClr>
              <a:buSzPts val="3600"/>
              <a:buFont typeface="Montserrat"/>
              <a:buNone/>
              <a:defRPr sz="3600">
                <a:solidFill>
                  <a:srgbClr val="EBEBE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4"/>
          <p:cNvSpPr txBox="1"/>
          <p:nvPr>
            <p:ph idx="1" type="body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4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4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34"/>
          <p:cNvCxnSpPr/>
          <p:nvPr/>
        </p:nvCxnSpPr>
        <p:spPr>
          <a:xfrm>
            <a:off x="5412013" y="1417731"/>
            <a:ext cx="1367970" cy="0"/>
          </a:xfrm>
          <a:prstGeom prst="straightConnector1">
            <a:avLst/>
          </a:prstGeom>
          <a:noFill/>
          <a:ln cap="flat" cmpd="sng" w="38100">
            <a:solidFill>
              <a:srgbClr val="06345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5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5"/>
          <p:cNvSpPr txBox="1"/>
          <p:nvPr>
            <p:ph idx="1" type="body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5"/>
          <p:cNvSpPr txBox="1"/>
          <p:nvPr>
            <p:ph idx="2" type="body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5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5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35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135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6"/>
          <p:cNvSpPr txBox="1"/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6"/>
          <p:cNvSpPr txBox="1"/>
          <p:nvPr>
            <p:ph idx="1" type="body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9"/>
              </a:buClr>
              <a:buSzPts val="1600"/>
              <a:buNone/>
              <a:defRPr sz="1600">
                <a:solidFill>
                  <a:srgbClr val="73737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6"/>
          <p:cNvSpPr txBox="1"/>
          <p:nvPr>
            <p:ph idx="2" type="body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6"/>
          <p:cNvSpPr txBox="1"/>
          <p:nvPr>
            <p:ph idx="3" type="body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9"/>
              </a:buClr>
              <a:buSzPts val="1600"/>
              <a:buNone/>
              <a:defRPr sz="1600">
                <a:solidFill>
                  <a:srgbClr val="73737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36"/>
          <p:cNvSpPr txBox="1"/>
          <p:nvPr>
            <p:ph idx="4" type="body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6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6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36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136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7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7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7"/>
          <p:cNvSpPr txBox="1"/>
          <p:nvPr>
            <p:ph idx="11" type="ftr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7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137"/>
          <p:cNvCxnSpPr/>
          <p:nvPr/>
        </p:nvCxnSpPr>
        <p:spPr>
          <a:xfrm>
            <a:off x="838203" y="1690689"/>
            <a:ext cx="1367969" cy="0"/>
          </a:xfrm>
          <a:prstGeom prst="straightConnector1">
            <a:avLst/>
          </a:prstGeom>
          <a:noFill/>
          <a:ln cap="flat" cmpd="sng" w="38100">
            <a:solidFill>
              <a:srgbClr val="EBEB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Only">
  <p:cSld name="1_Title Sub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8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8"/>
          <p:cNvSpPr txBox="1"/>
          <p:nvPr>
            <p:ph idx="1" type="body"/>
          </p:nvPr>
        </p:nvSpPr>
        <p:spPr>
          <a:xfrm>
            <a:off x="914400" y="933446"/>
            <a:ext cx="10363196" cy="40639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350"/>
              <a:buNone/>
              <a:defRPr sz="135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>
  <p:cSld name="3_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9"/>
          <p:cNvSpPr txBox="1"/>
          <p:nvPr>
            <p:ph idx="1" type="body"/>
          </p:nvPr>
        </p:nvSpPr>
        <p:spPr>
          <a:xfrm>
            <a:off x="831847" y="4432709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39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200"/>
              <a:buFont typeface="Montserrat"/>
              <a:buNone/>
              <a:defRPr>
                <a:solidFill>
                  <a:srgbClr val="06345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9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9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139"/>
          <p:cNvPicPr preferRelativeResize="0"/>
          <p:nvPr/>
        </p:nvPicPr>
        <p:blipFill rotWithShape="1">
          <a:blip r:embed="rId3">
            <a:alphaModFix amt="50000"/>
          </a:blip>
          <a:srcRect b="55081" l="33682" r="34679" t="23243"/>
          <a:stretch/>
        </p:blipFill>
        <p:spPr>
          <a:xfrm rot="10799991">
            <a:off x="10513972" y="901159"/>
            <a:ext cx="833484" cy="69981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9"/>
          <p:cNvSpPr txBox="1"/>
          <p:nvPr>
            <p:ph idx="2" type="body"/>
          </p:nvPr>
        </p:nvSpPr>
        <p:spPr>
          <a:xfrm>
            <a:off x="831847" y="1727786"/>
            <a:ext cx="10515600" cy="2451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3600"/>
              <a:buNone/>
              <a:defRPr sz="3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7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7"/>
          <p:cNvSpPr txBox="1"/>
          <p:nvPr>
            <p:ph idx="1" type="body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7"/>
          <p:cNvSpPr txBox="1"/>
          <p:nvPr>
            <p:ph idx="10" type="dt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 b="0" i="0" sz="1200" u="none" cap="none" strike="noStrike">
                <a:solidFill>
                  <a:srgbClr val="898F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7"/>
          <p:cNvSpPr txBox="1"/>
          <p:nvPr>
            <p:ph idx="12" type="sldNum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12566360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Change background color to match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company-specific logo on right (optional) or simply a contrasting color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Replace bottom left logo with either black or white (below) depending on background color, or use picture correction tools to change logo to whichever color matches your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29337" l="8076" r="8146" t="0"/>
          <a:stretch/>
        </p:blipFill>
        <p:spPr>
          <a:xfrm>
            <a:off x="12566360" y="5359458"/>
            <a:ext cx="1324178" cy="107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2566360" y="6478435"/>
            <a:ext cx="1337681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OREGON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INVESTMENT GROUP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29337" l="8076" r="8146" t="0"/>
          <a:stretch/>
        </p:blipFill>
        <p:spPr>
          <a:xfrm>
            <a:off x="14090360" y="5359458"/>
            <a:ext cx="1324178" cy="107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14090360" y="6478435"/>
            <a:ext cx="1337681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OF OREGON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INVESTMENT GROUP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298494" y="230798"/>
            <a:ext cx="2743200" cy="238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May // 9 // 2023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9654094" y="6171876"/>
            <a:ext cx="2387600" cy="613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ANALYST //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6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Kazu Umemoto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2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2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2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2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2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2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2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2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2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2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2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2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2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2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2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489" y="5906240"/>
            <a:ext cx="1846653" cy="769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36" name="Google Shape;13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4127" y="557128"/>
            <a:ext cx="5743743" cy="574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11"/>
          <p:cNvPicPr preferRelativeResize="0"/>
          <p:nvPr/>
        </p:nvPicPr>
        <p:blipFill rotWithShape="1">
          <a:blip r:embed="rId3">
            <a:alphaModFix/>
          </a:blip>
          <a:srcRect b="1393" l="0" r="0" t="1395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1"/>
          <p:cNvSpPr txBox="1"/>
          <p:nvPr/>
        </p:nvSpPr>
        <p:spPr>
          <a:xfrm>
            <a:off x="735881" y="2106962"/>
            <a:ext cx="9779000" cy="102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Competitors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1"/>
          <p:cNvSpPr txBox="1"/>
          <p:nvPr/>
        </p:nvSpPr>
        <p:spPr>
          <a:xfrm>
            <a:off x="735881" y="601673"/>
            <a:ext cx="3300988" cy="332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2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SECTION 3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0" name="Google Shape;460;p11"/>
          <p:cNvCxnSpPr/>
          <p:nvPr/>
        </p:nvCxnSpPr>
        <p:spPr>
          <a:xfrm>
            <a:off x="0" y="1450659"/>
            <a:ext cx="12192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1" name="Google Shape;461;p11"/>
          <p:cNvGrpSpPr/>
          <p:nvPr/>
        </p:nvGrpSpPr>
        <p:grpSpPr>
          <a:xfrm>
            <a:off x="374359" y="6122121"/>
            <a:ext cx="5969000" cy="361521"/>
            <a:chOff x="0" y="0"/>
            <a:chExt cx="10761624" cy="723043"/>
          </a:xfrm>
        </p:grpSpPr>
        <p:sp>
          <p:nvSpPr>
            <p:cNvPr id="462" name="Google Shape;462;p11"/>
            <p:cNvSpPr/>
            <p:nvPr/>
          </p:nvSpPr>
          <p:spPr>
            <a:xfrm>
              <a:off x="0" y="0"/>
              <a:ext cx="6328562" cy="723043"/>
            </a:xfrm>
            <a:custGeom>
              <a:rect b="b" l="l" r="r" t="t"/>
              <a:pathLst>
                <a:path extrusionOk="0" h="1599659" w="14001294">
                  <a:moveTo>
                    <a:pt x="0" y="0"/>
                  </a:moveTo>
                  <a:lnTo>
                    <a:pt x="0" y="1599659"/>
                  </a:lnTo>
                  <a:lnTo>
                    <a:pt x="14001294" y="1599659"/>
                  </a:lnTo>
                  <a:lnTo>
                    <a:pt x="14001294" y="0"/>
                  </a:lnTo>
                  <a:lnTo>
                    <a:pt x="0" y="0"/>
                  </a:lnTo>
                  <a:close/>
                  <a:moveTo>
                    <a:pt x="13940334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3940334" y="59690"/>
                  </a:lnTo>
                  <a:lnTo>
                    <a:pt x="13940334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6303162" y="0"/>
              <a:ext cx="4458462" cy="723043"/>
            </a:xfrm>
            <a:custGeom>
              <a:rect b="b" l="l" r="r" t="t"/>
              <a:pathLst>
                <a:path extrusionOk="0" h="1599659" w="9863890">
                  <a:moveTo>
                    <a:pt x="0" y="0"/>
                  </a:moveTo>
                  <a:lnTo>
                    <a:pt x="0" y="1599659"/>
                  </a:lnTo>
                  <a:lnTo>
                    <a:pt x="9863890" y="1599659"/>
                  </a:lnTo>
                  <a:lnTo>
                    <a:pt x="9863890" y="0"/>
                  </a:lnTo>
                  <a:lnTo>
                    <a:pt x="0" y="0"/>
                  </a:lnTo>
                  <a:close/>
                  <a:moveTo>
                    <a:pt x="980293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9802930" y="59690"/>
                  </a:lnTo>
                  <a:lnTo>
                    <a:pt x="9802930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304728" y="197308"/>
              <a:ext cx="6348047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Hook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 txBox="1"/>
            <p:nvPr/>
          </p:nvSpPr>
          <p:spPr>
            <a:xfrm>
              <a:off x="6643119" y="197308"/>
              <a:ext cx="3670249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May 9, 2023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66" name="Google Shape;466;p11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7" name="Google Shape;467;p11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1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1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2" name="Google Shape;472;p11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11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11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p11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11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11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11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11"/>
          <p:cNvCxnSpPr/>
          <p:nvPr/>
        </p:nvCxnSpPr>
        <p:spPr>
          <a:xfrm rot="10800000">
            <a:off x="-151871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11"/>
          <p:cNvCxnSpPr/>
          <p:nvPr/>
        </p:nvCxnSpPr>
        <p:spPr>
          <a:xfrm rot="10800000">
            <a:off x="-151871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11"/>
          <p:cNvCxnSpPr/>
          <p:nvPr/>
        </p:nvCxnSpPr>
        <p:spPr>
          <a:xfrm rot="10800000">
            <a:off x="-151872" y="65079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11"/>
          <p:cNvCxnSpPr/>
          <p:nvPr/>
        </p:nvCxnSpPr>
        <p:spPr>
          <a:xfrm rot="10800000">
            <a:off x="-151872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11"/>
          <p:cNvCxnSpPr/>
          <p:nvPr/>
        </p:nvCxnSpPr>
        <p:spPr>
          <a:xfrm rot="10800000">
            <a:off x="-151872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11"/>
          <p:cNvCxnSpPr/>
          <p:nvPr/>
        </p:nvCxnSpPr>
        <p:spPr>
          <a:xfrm rot="10800000">
            <a:off x="12336225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11"/>
          <p:cNvCxnSpPr/>
          <p:nvPr/>
        </p:nvCxnSpPr>
        <p:spPr>
          <a:xfrm rot="10800000">
            <a:off x="12336225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7" name="Google Shape;487;p11"/>
          <p:cNvPicPr preferRelativeResize="0"/>
          <p:nvPr/>
        </p:nvPicPr>
        <p:blipFill rotWithShape="1">
          <a:blip r:embed="rId4">
            <a:alphaModFix/>
          </a:blip>
          <a:srcRect b="0" l="0" r="74295" t="0"/>
          <a:stretch/>
        </p:blipFill>
        <p:spPr>
          <a:xfrm>
            <a:off x="11107119" y="447397"/>
            <a:ext cx="697325" cy="576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" name="Google Shape;488;p11"/>
          <p:cNvGrpSpPr/>
          <p:nvPr/>
        </p:nvGrpSpPr>
        <p:grpSpPr>
          <a:xfrm>
            <a:off x="11455780" y="6122120"/>
            <a:ext cx="361861" cy="361521"/>
            <a:chOff x="16932675" y="8992680"/>
            <a:chExt cx="542791" cy="542282"/>
          </a:xfrm>
        </p:grpSpPr>
        <p:sp>
          <p:nvSpPr>
            <p:cNvPr id="489" name="Google Shape;489;p11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F2D292"/>
            </a:solidFill>
            <a:ln>
              <a:noFill/>
            </a:ln>
          </p:spPr>
        </p:sp>
        <p:sp>
          <p:nvSpPr>
            <p:cNvPr id="490" name="Google Shape;490;p11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2"/>
          <p:cNvSpPr/>
          <p:nvPr/>
        </p:nvSpPr>
        <p:spPr>
          <a:xfrm rot="-5400000">
            <a:off x="5554173" y="220168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12"/>
          <p:cNvSpPr txBox="1"/>
          <p:nvPr/>
        </p:nvSpPr>
        <p:spPr>
          <a:xfrm>
            <a:off x="374361" y="717821"/>
            <a:ext cx="5035055" cy="78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Competitors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7" name="Google Shape;497;p12"/>
          <p:cNvCxnSpPr/>
          <p:nvPr/>
        </p:nvCxnSpPr>
        <p:spPr>
          <a:xfrm>
            <a:off x="0" y="1529602"/>
            <a:ext cx="541281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12"/>
          <p:cNvSpPr/>
          <p:nvPr/>
        </p:nvSpPr>
        <p:spPr>
          <a:xfrm>
            <a:off x="12510590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firm/thesis related image to left pane (optional) or add contrasting color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Replace chart with thesis related graphic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Color chevrons/fonts according to theme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99" name="Google Shape;499;p12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12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12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2" name="Google Shape;502;p12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3" name="Google Shape;503;p12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4" name="Google Shape;504;p12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12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12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12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12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p12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2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2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12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3" name="Google Shape;513;p12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12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12"/>
          <p:cNvCxnSpPr/>
          <p:nvPr/>
        </p:nvCxnSpPr>
        <p:spPr>
          <a:xfrm>
            <a:off x="541281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6" name="Google Shape;516;p12"/>
          <p:cNvCxnSpPr/>
          <p:nvPr/>
        </p:nvCxnSpPr>
        <p:spPr>
          <a:xfrm>
            <a:off x="57743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7" name="Google Shape;517;p12"/>
          <p:cNvCxnSpPr/>
          <p:nvPr/>
        </p:nvCxnSpPr>
        <p:spPr>
          <a:xfrm>
            <a:off x="6135863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12"/>
          <p:cNvCxnSpPr/>
          <p:nvPr/>
        </p:nvCxnSpPr>
        <p:spPr>
          <a:xfrm>
            <a:off x="6497722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9" name="Google Shape;519;p12"/>
          <p:cNvSpPr txBox="1"/>
          <p:nvPr/>
        </p:nvSpPr>
        <p:spPr>
          <a:xfrm>
            <a:off x="363052" y="1766229"/>
            <a:ext cx="5046364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NFTperp is the only real main competitor</a:t>
            </a:r>
            <a:endParaRPr b="0" i="0" sz="2000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Gives price on whole collections instead of just individual NFTs</a:t>
            </a:r>
            <a:endParaRPr b="0" i="0" sz="2000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Uses an average sales price and “sensitivity multiplier” to determine the price of the collection</a:t>
            </a:r>
            <a:endParaRPr b="0" i="0" sz="2000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p12"/>
          <p:cNvCxnSpPr/>
          <p:nvPr/>
        </p:nvCxnSpPr>
        <p:spPr>
          <a:xfrm rot="10800000">
            <a:off x="-151872" y="2371377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12"/>
          <p:cNvCxnSpPr/>
          <p:nvPr/>
        </p:nvCxnSpPr>
        <p:spPr>
          <a:xfrm rot="10800000">
            <a:off x="-151872" y="2009856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2"/>
          <p:cNvCxnSpPr/>
          <p:nvPr/>
        </p:nvCxnSpPr>
        <p:spPr>
          <a:xfrm>
            <a:off x="541281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2"/>
          <p:cNvCxnSpPr/>
          <p:nvPr/>
        </p:nvCxnSpPr>
        <p:spPr>
          <a:xfrm>
            <a:off x="57743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12"/>
          <p:cNvCxnSpPr/>
          <p:nvPr/>
        </p:nvCxnSpPr>
        <p:spPr>
          <a:xfrm>
            <a:off x="6135863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12"/>
          <p:cNvCxnSpPr/>
          <p:nvPr/>
        </p:nvCxnSpPr>
        <p:spPr>
          <a:xfrm>
            <a:off x="6497722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Graphical user interface, application&#10;&#10;Description automatically generated" id="526" name="Google Shape;5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225" y="1620394"/>
            <a:ext cx="5047894" cy="3617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12"/>
          <p:cNvGrpSpPr/>
          <p:nvPr/>
        </p:nvGrpSpPr>
        <p:grpSpPr>
          <a:xfrm>
            <a:off x="11455780" y="6122120"/>
            <a:ext cx="361861" cy="361521"/>
            <a:chOff x="16932675" y="8992680"/>
            <a:chExt cx="542791" cy="542282"/>
          </a:xfrm>
        </p:grpSpPr>
        <p:sp>
          <p:nvSpPr>
            <p:cNvPr id="528" name="Google Shape;528;p12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F2D292"/>
            </a:solidFill>
            <a:ln>
              <a:noFill/>
            </a:ln>
          </p:spPr>
        </p:sp>
        <p:sp>
          <p:nvSpPr>
            <p:cNvPr id="529" name="Google Shape;529;p12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uilding, sky, tree&#10;&#10;Description automatically generated" id="534" name="Google Shape;534;p13"/>
          <p:cNvPicPr preferRelativeResize="0"/>
          <p:nvPr/>
        </p:nvPicPr>
        <p:blipFill rotWithShape="1">
          <a:blip r:embed="rId3">
            <a:alphaModFix/>
          </a:blip>
          <a:srcRect b="12611" l="0" r="0" t="12612"/>
          <a:stretch/>
        </p:blipFill>
        <p:spPr>
          <a:xfrm>
            <a:off x="-18235" y="0"/>
            <a:ext cx="122102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3"/>
          <p:cNvSpPr txBox="1"/>
          <p:nvPr/>
        </p:nvSpPr>
        <p:spPr>
          <a:xfrm>
            <a:off x="735881" y="2106962"/>
            <a:ext cx="9779000" cy="102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3"/>
          <p:cNvSpPr txBox="1"/>
          <p:nvPr/>
        </p:nvSpPr>
        <p:spPr>
          <a:xfrm>
            <a:off x="735881" y="601673"/>
            <a:ext cx="3300988" cy="332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2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SECTION 4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13"/>
          <p:cNvCxnSpPr/>
          <p:nvPr/>
        </p:nvCxnSpPr>
        <p:spPr>
          <a:xfrm>
            <a:off x="0" y="1450659"/>
            <a:ext cx="12192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8" name="Google Shape;538;p13"/>
          <p:cNvGrpSpPr/>
          <p:nvPr/>
        </p:nvGrpSpPr>
        <p:grpSpPr>
          <a:xfrm>
            <a:off x="374359" y="6122121"/>
            <a:ext cx="5969000" cy="361521"/>
            <a:chOff x="0" y="0"/>
            <a:chExt cx="10761624" cy="723043"/>
          </a:xfrm>
        </p:grpSpPr>
        <p:sp>
          <p:nvSpPr>
            <p:cNvPr id="539" name="Google Shape;539;p13"/>
            <p:cNvSpPr/>
            <p:nvPr/>
          </p:nvSpPr>
          <p:spPr>
            <a:xfrm>
              <a:off x="0" y="0"/>
              <a:ext cx="6328562" cy="723043"/>
            </a:xfrm>
            <a:custGeom>
              <a:rect b="b" l="l" r="r" t="t"/>
              <a:pathLst>
                <a:path extrusionOk="0" h="1599659" w="14001294">
                  <a:moveTo>
                    <a:pt x="0" y="0"/>
                  </a:moveTo>
                  <a:lnTo>
                    <a:pt x="0" y="1599659"/>
                  </a:lnTo>
                  <a:lnTo>
                    <a:pt x="14001294" y="1599659"/>
                  </a:lnTo>
                  <a:lnTo>
                    <a:pt x="14001294" y="0"/>
                  </a:lnTo>
                  <a:lnTo>
                    <a:pt x="0" y="0"/>
                  </a:lnTo>
                  <a:close/>
                  <a:moveTo>
                    <a:pt x="13940334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3940334" y="59690"/>
                  </a:lnTo>
                  <a:lnTo>
                    <a:pt x="13940334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6303162" y="0"/>
              <a:ext cx="4458462" cy="723043"/>
            </a:xfrm>
            <a:custGeom>
              <a:rect b="b" l="l" r="r" t="t"/>
              <a:pathLst>
                <a:path extrusionOk="0" h="1599659" w="9863890">
                  <a:moveTo>
                    <a:pt x="0" y="0"/>
                  </a:moveTo>
                  <a:lnTo>
                    <a:pt x="0" y="1599659"/>
                  </a:lnTo>
                  <a:lnTo>
                    <a:pt x="9863890" y="1599659"/>
                  </a:lnTo>
                  <a:lnTo>
                    <a:pt x="9863890" y="0"/>
                  </a:lnTo>
                  <a:lnTo>
                    <a:pt x="0" y="0"/>
                  </a:lnTo>
                  <a:close/>
                  <a:moveTo>
                    <a:pt x="980293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9802930" y="59690"/>
                  </a:lnTo>
                  <a:lnTo>
                    <a:pt x="9802930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1" name="Google Shape;541;p13"/>
            <p:cNvSpPr txBox="1"/>
            <p:nvPr/>
          </p:nvSpPr>
          <p:spPr>
            <a:xfrm>
              <a:off x="304728" y="197308"/>
              <a:ext cx="6348047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Hook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3"/>
            <p:cNvSpPr txBox="1"/>
            <p:nvPr/>
          </p:nvSpPr>
          <p:spPr>
            <a:xfrm>
              <a:off x="6643119" y="197308"/>
              <a:ext cx="3670249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May 9, 2023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3" name="Google Shape;543;p13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3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13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13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13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13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13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3"/>
          <p:cNvCxnSpPr/>
          <p:nvPr/>
        </p:nvCxnSpPr>
        <p:spPr>
          <a:xfrm rot="10800000">
            <a:off x="-151871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3"/>
          <p:cNvCxnSpPr/>
          <p:nvPr/>
        </p:nvCxnSpPr>
        <p:spPr>
          <a:xfrm rot="10800000">
            <a:off x="-151871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13"/>
          <p:cNvCxnSpPr/>
          <p:nvPr/>
        </p:nvCxnSpPr>
        <p:spPr>
          <a:xfrm rot="10800000">
            <a:off x="-151872" y="65079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13"/>
          <p:cNvCxnSpPr/>
          <p:nvPr/>
        </p:nvCxnSpPr>
        <p:spPr>
          <a:xfrm rot="10800000">
            <a:off x="-151872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13"/>
          <p:cNvCxnSpPr/>
          <p:nvPr/>
        </p:nvCxnSpPr>
        <p:spPr>
          <a:xfrm rot="10800000">
            <a:off x="-151872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13"/>
          <p:cNvCxnSpPr/>
          <p:nvPr/>
        </p:nvCxnSpPr>
        <p:spPr>
          <a:xfrm rot="10800000">
            <a:off x="12336225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13"/>
          <p:cNvCxnSpPr/>
          <p:nvPr/>
        </p:nvCxnSpPr>
        <p:spPr>
          <a:xfrm rot="10800000">
            <a:off x="12336225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64" name="Google Shape;564;p13"/>
          <p:cNvGrpSpPr/>
          <p:nvPr/>
        </p:nvGrpSpPr>
        <p:grpSpPr>
          <a:xfrm>
            <a:off x="11455780" y="6122120"/>
            <a:ext cx="361861" cy="361521"/>
            <a:chOff x="16932675" y="8992680"/>
            <a:chExt cx="542791" cy="542282"/>
          </a:xfrm>
        </p:grpSpPr>
        <p:sp>
          <p:nvSpPr>
            <p:cNvPr id="565" name="Google Shape;565;p13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F2D292"/>
            </a:solidFill>
            <a:ln>
              <a:noFill/>
            </a:ln>
          </p:spPr>
        </p:sp>
        <p:sp>
          <p:nvSpPr>
            <p:cNvPr id="566" name="Google Shape;566;p13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567" name="Google Shape;567;p13"/>
          <p:cNvPicPr preferRelativeResize="0"/>
          <p:nvPr/>
        </p:nvPicPr>
        <p:blipFill rotWithShape="1">
          <a:blip r:embed="rId4">
            <a:alphaModFix/>
          </a:blip>
          <a:srcRect b="0" l="0" r="74295" t="0"/>
          <a:stretch/>
        </p:blipFill>
        <p:spPr>
          <a:xfrm>
            <a:off x="11107119" y="447397"/>
            <a:ext cx="697325" cy="5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/>
          <p:nvPr/>
        </p:nvSpPr>
        <p:spPr>
          <a:xfrm>
            <a:off x="5843301" y="-1"/>
            <a:ext cx="6348699" cy="6857999"/>
          </a:xfrm>
          <a:prstGeom prst="rect">
            <a:avLst/>
          </a:prstGeom>
          <a:solidFill>
            <a:schemeClr val="accent1">
              <a:alpha val="87450"/>
            </a:schemeClr>
          </a:solidFill>
          <a:ln>
            <a:noFill/>
          </a:ln>
        </p:spPr>
        <p:txBody>
          <a:bodyPr anchorCtr="0" anchor="ctr" bIns="30450" lIns="60950" spcFirstLastPara="1" rIns="609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4" name="Google Shape;574;p14"/>
          <p:cNvSpPr txBox="1"/>
          <p:nvPr/>
        </p:nvSpPr>
        <p:spPr>
          <a:xfrm>
            <a:off x="6199426" y="374359"/>
            <a:ext cx="5618215" cy="69773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34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Lil Nouns &amp; Oddities</a:t>
            </a:r>
            <a:endParaRPr b="1" i="0" sz="3734" u="none" cap="none" strike="noStrike">
              <a:solidFill>
                <a:srgbClr val="E16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75" name="Google Shape;575;p14"/>
          <p:cNvCxnSpPr/>
          <p:nvPr/>
        </p:nvCxnSpPr>
        <p:spPr>
          <a:xfrm>
            <a:off x="5913465" y="1092995"/>
            <a:ext cx="6278535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14"/>
          <p:cNvSpPr/>
          <p:nvPr/>
        </p:nvSpPr>
        <p:spPr>
          <a:xfrm>
            <a:off x="12543693" y="3002045"/>
            <a:ext cx="4673599" cy="5449359"/>
          </a:xfrm>
          <a:prstGeom prst="rect">
            <a:avLst/>
          </a:prstGeom>
          <a:solidFill>
            <a:srgbClr val="F4FFF4">
              <a:alpha val="84313"/>
            </a:srgbClr>
          </a:solidFill>
          <a:ln>
            <a:noFill/>
          </a:ln>
        </p:spPr>
        <p:txBody>
          <a:bodyPr anchorCtr="0" anchor="t" bIns="30450" lIns="60950" spcFirstLastPara="1" rIns="609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REVENUE BY REPORTED SEGMENT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7" name="Google Shape;577;p14"/>
          <p:cNvGraphicFramePr/>
          <p:nvPr/>
        </p:nvGraphicFramePr>
        <p:xfrm>
          <a:off x="12543693" y="3440723"/>
          <a:ext cx="4661797" cy="501068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78" name="Google Shape;578;p14"/>
          <p:cNvSpPr/>
          <p:nvPr/>
        </p:nvSpPr>
        <p:spPr>
          <a:xfrm>
            <a:off x="12543693" y="2328989"/>
            <a:ext cx="4673599" cy="508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CHART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4"/>
          <p:cNvSpPr/>
          <p:nvPr/>
        </p:nvSpPr>
        <p:spPr>
          <a:xfrm>
            <a:off x="12543693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chart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Change font/shape colors &amp; outlines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0" name="Google Shape;580;p14"/>
          <p:cNvSpPr/>
          <p:nvPr/>
        </p:nvSpPr>
        <p:spPr>
          <a:xfrm flipH="1">
            <a:off x="288927" y="177217"/>
            <a:ext cx="5256355" cy="6503566"/>
          </a:xfrm>
          <a:prstGeom prst="snip2DiagRect">
            <a:avLst>
              <a:gd fmla="val 0" name="adj1"/>
              <a:gd fmla="val 5804" name="adj2"/>
            </a:avLst>
          </a:prstGeom>
          <a:solidFill>
            <a:srgbClr val="E16900">
              <a:alpha val="84313"/>
            </a:srgbClr>
          </a:solidFill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81" name="Google Shape;581;p14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14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14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14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14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14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14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14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14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14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14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14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14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14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14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14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14"/>
          <p:cNvCxnSpPr/>
          <p:nvPr/>
        </p:nvCxnSpPr>
        <p:spPr>
          <a:xfrm>
            <a:off x="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14"/>
          <p:cNvCxnSpPr/>
          <p:nvPr/>
        </p:nvCxnSpPr>
        <p:spPr>
          <a:xfrm>
            <a:off x="5463544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4"/>
          <p:cNvCxnSpPr/>
          <p:nvPr/>
        </p:nvCxnSpPr>
        <p:spPr>
          <a:xfrm>
            <a:off x="5825065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4"/>
          <p:cNvCxnSpPr/>
          <p:nvPr/>
        </p:nvCxnSpPr>
        <p:spPr>
          <a:xfrm>
            <a:off x="5089184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01" name="Google Shape;601;p14"/>
          <p:cNvGrpSpPr/>
          <p:nvPr/>
        </p:nvGrpSpPr>
        <p:grpSpPr>
          <a:xfrm>
            <a:off x="6199425" y="1250652"/>
            <a:ext cx="5094254" cy="2072393"/>
            <a:chOff x="9841420" y="3011986"/>
            <a:chExt cx="7641381" cy="3108590"/>
          </a:xfrm>
        </p:grpSpPr>
        <p:sp>
          <p:nvSpPr>
            <p:cNvPr id="602" name="Google Shape;602;p14"/>
            <p:cNvSpPr txBox="1"/>
            <p:nvPr/>
          </p:nvSpPr>
          <p:spPr>
            <a:xfrm>
              <a:off x="9841420" y="3011986"/>
              <a:ext cx="7641381" cy="61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7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Lil Nouns</a:t>
              </a:r>
              <a:endParaRPr b="1" i="0" sz="2667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3" name="Google Shape;603;p14"/>
            <p:cNvSpPr txBox="1"/>
            <p:nvPr/>
          </p:nvSpPr>
          <p:spPr>
            <a:xfrm>
              <a:off x="9841420" y="3627586"/>
              <a:ext cx="7342250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0" wrap="square" tIns="0">
              <a:spAutoFit/>
            </a:bodyPr>
            <a:lstStyle/>
            <a:p>
              <a:pPr indent="-228611" lvl="0" marL="228611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6900"/>
                </a:buClr>
                <a:buSzPts val="20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E169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Minted every 15 minutes</a:t>
              </a:r>
              <a:endParaRPr b="0" i="0" sz="1800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11" lvl="0" marL="228611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6900"/>
                </a:buClr>
                <a:buSzPts val="20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E169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Vote on governance proposals</a:t>
              </a:r>
              <a:endParaRPr b="0" i="0" sz="1800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11" lvl="0" marL="228611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6900"/>
                </a:buClr>
                <a:buSzPts val="20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E169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Adding ESG to portfolio</a:t>
              </a:r>
              <a:endParaRPr b="0" i="0" sz="1800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>
            <a:off x="6199425" y="3555823"/>
            <a:ext cx="5094254" cy="2072393"/>
            <a:chOff x="9841420" y="7516265"/>
            <a:chExt cx="7641381" cy="3108590"/>
          </a:xfrm>
        </p:grpSpPr>
        <p:sp>
          <p:nvSpPr>
            <p:cNvPr id="605" name="Google Shape;605;p14"/>
            <p:cNvSpPr txBox="1"/>
            <p:nvPr/>
          </p:nvSpPr>
          <p:spPr>
            <a:xfrm>
              <a:off x="9841420" y="7516265"/>
              <a:ext cx="7641381" cy="61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7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Oddities</a:t>
              </a:r>
              <a:endParaRPr b="0" i="0" sz="933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 txBox="1"/>
            <p:nvPr/>
          </p:nvSpPr>
          <p:spPr>
            <a:xfrm>
              <a:off x="9841420" y="8131865"/>
              <a:ext cx="7342250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1900" spcFirstLastPara="1" rIns="0" wrap="square" tIns="0">
              <a:spAutoFit/>
            </a:bodyPr>
            <a:lstStyle/>
            <a:p>
              <a:pPr indent="-228611" lvl="0" marL="228611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6900"/>
                </a:buClr>
                <a:buSzPts val="20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E169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Each Odditiy is derived from a Moonbird</a:t>
              </a:r>
              <a:endParaRPr b="0" i="0" sz="1800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11" lvl="0" marL="228611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6900"/>
                </a:buClr>
                <a:buSzPts val="20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E169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Access to Proof discord</a:t>
              </a:r>
              <a:endParaRPr b="0" i="0" sz="1800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11" lvl="0" marL="228611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6900"/>
                </a:buClr>
                <a:buSzPts val="20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E169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Potential alpha</a:t>
              </a:r>
              <a:endParaRPr b="0" i="0" sz="1800" u="none" cap="none" strike="noStrike">
                <a:solidFill>
                  <a:srgbClr val="E16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7" name="Google Shape;607;p14"/>
          <p:cNvCxnSpPr/>
          <p:nvPr/>
        </p:nvCxnSpPr>
        <p:spPr>
          <a:xfrm>
            <a:off x="6199425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14"/>
          <p:cNvCxnSpPr/>
          <p:nvPr/>
        </p:nvCxnSpPr>
        <p:spPr>
          <a:xfrm>
            <a:off x="6560947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14"/>
          <p:cNvCxnSpPr/>
          <p:nvPr/>
        </p:nvCxnSpPr>
        <p:spPr>
          <a:xfrm rot="10800000">
            <a:off x="12336224" y="1923356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14"/>
          <p:cNvCxnSpPr/>
          <p:nvPr/>
        </p:nvCxnSpPr>
        <p:spPr>
          <a:xfrm rot="10800000">
            <a:off x="12336224" y="15618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11" name="Google Shape;611;p14"/>
          <p:cNvGrpSpPr/>
          <p:nvPr/>
        </p:nvGrpSpPr>
        <p:grpSpPr>
          <a:xfrm>
            <a:off x="11455780" y="6122120"/>
            <a:ext cx="361861" cy="361521"/>
            <a:chOff x="17161275" y="9183180"/>
            <a:chExt cx="542791" cy="542282"/>
          </a:xfrm>
        </p:grpSpPr>
        <p:sp>
          <p:nvSpPr>
            <p:cNvPr id="612" name="Google Shape;612;p14"/>
            <p:cNvSpPr/>
            <p:nvPr/>
          </p:nvSpPr>
          <p:spPr>
            <a:xfrm>
              <a:off x="17161275" y="91831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613" name="Google Shape;613;p14"/>
            <p:cNvSpPr txBox="1"/>
            <p:nvPr/>
          </p:nvSpPr>
          <p:spPr>
            <a:xfrm>
              <a:off x="17223652" y="92927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Logo&#10;&#10;Description automatically generated" id="614" name="Google Shape;6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81" y="349375"/>
            <a:ext cx="2835994" cy="283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615" name="Google Shape;6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036" y="3672631"/>
            <a:ext cx="2835994" cy="283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5"/>
          <p:cNvSpPr/>
          <p:nvPr/>
        </p:nvSpPr>
        <p:spPr>
          <a:xfrm rot="-5400000">
            <a:off x="5554173" y="220168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74361" y="717821"/>
            <a:ext cx="5035055" cy="78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15"/>
          <p:cNvCxnSpPr/>
          <p:nvPr/>
        </p:nvCxnSpPr>
        <p:spPr>
          <a:xfrm>
            <a:off x="0" y="1504511"/>
            <a:ext cx="541281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15"/>
          <p:cNvSpPr/>
          <p:nvPr/>
        </p:nvSpPr>
        <p:spPr>
          <a:xfrm>
            <a:off x="12510590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firm/thesis related image to left pane (optional) or add contrasting color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Replace chart with thesis related graphic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Color chevrons/fonts according to theme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24" name="Google Shape;624;p15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15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15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15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15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15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15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5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5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15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15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15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15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15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15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15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15"/>
          <p:cNvCxnSpPr/>
          <p:nvPr/>
        </p:nvCxnSpPr>
        <p:spPr>
          <a:xfrm>
            <a:off x="541281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15"/>
          <p:cNvCxnSpPr/>
          <p:nvPr/>
        </p:nvCxnSpPr>
        <p:spPr>
          <a:xfrm>
            <a:off x="57743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15"/>
          <p:cNvCxnSpPr/>
          <p:nvPr/>
        </p:nvCxnSpPr>
        <p:spPr>
          <a:xfrm>
            <a:off x="6135863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15"/>
          <p:cNvCxnSpPr/>
          <p:nvPr/>
        </p:nvCxnSpPr>
        <p:spPr>
          <a:xfrm>
            <a:off x="6497722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4" name="Google Shape;644;p15"/>
          <p:cNvSpPr txBox="1"/>
          <p:nvPr/>
        </p:nvSpPr>
        <p:spPr>
          <a:xfrm>
            <a:off x="363052" y="1879874"/>
            <a:ext cx="5046364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25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Mint 2 Lil Nouns</a:t>
            </a:r>
            <a:endParaRPr/>
          </a:p>
          <a:p>
            <a:pPr indent="-50810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None/>
            </a:pPr>
            <a:r>
              <a:t/>
            </a:r>
            <a:endParaRPr b="0" i="0" sz="2500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25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Purchase 1 Moonbirds Oddites</a:t>
            </a:r>
            <a:endParaRPr b="0" i="0" sz="2500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50810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None/>
            </a:pPr>
            <a:r>
              <a:t/>
            </a:r>
            <a:endParaRPr b="0" i="0" sz="2500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25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Put them into Hook’s Earn product</a:t>
            </a:r>
            <a:endParaRPr b="0" i="0" sz="2500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p15"/>
          <p:cNvCxnSpPr/>
          <p:nvPr/>
        </p:nvCxnSpPr>
        <p:spPr>
          <a:xfrm rot="10800000">
            <a:off x="-151872" y="2371377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15"/>
          <p:cNvCxnSpPr/>
          <p:nvPr/>
        </p:nvCxnSpPr>
        <p:spPr>
          <a:xfrm rot="10800000">
            <a:off x="-151872" y="2009856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15"/>
          <p:cNvCxnSpPr/>
          <p:nvPr/>
        </p:nvCxnSpPr>
        <p:spPr>
          <a:xfrm>
            <a:off x="541281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15"/>
          <p:cNvCxnSpPr/>
          <p:nvPr/>
        </p:nvCxnSpPr>
        <p:spPr>
          <a:xfrm>
            <a:off x="57743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15"/>
          <p:cNvCxnSpPr/>
          <p:nvPr/>
        </p:nvCxnSpPr>
        <p:spPr>
          <a:xfrm>
            <a:off x="6135863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15"/>
          <p:cNvCxnSpPr/>
          <p:nvPr/>
        </p:nvCxnSpPr>
        <p:spPr>
          <a:xfrm>
            <a:off x="6497722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1" name="Google Shape;651;p15"/>
          <p:cNvSpPr txBox="1"/>
          <p:nvPr/>
        </p:nvSpPr>
        <p:spPr>
          <a:xfrm>
            <a:off x="6182455" y="909495"/>
            <a:ext cx="560143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~ .55 ETH</a:t>
            </a:r>
            <a:endParaRPr/>
          </a:p>
        </p:txBody>
      </p:sp>
      <p:pic>
        <p:nvPicPr>
          <p:cNvPr descr="Logo&#10;&#10;Description automatically generated" id="652" name="Google Shape;6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863" y="2970384"/>
            <a:ext cx="2693812" cy="2693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653" name="Google Shape;6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3829" y="2970384"/>
            <a:ext cx="2693812" cy="269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16"/>
          <p:cNvPicPr preferRelativeResize="0"/>
          <p:nvPr/>
        </p:nvPicPr>
        <p:blipFill rotWithShape="1">
          <a:blip r:embed="rId3">
            <a:alphaModFix/>
          </a:blip>
          <a:srcRect b="7859" l="0" r="0" t="7859"/>
          <a:stretch/>
        </p:blipFill>
        <p:spPr>
          <a:xfrm>
            <a:off x="-18235" y="0"/>
            <a:ext cx="122102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6"/>
          <p:cNvSpPr txBox="1"/>
          <p:nvPr/>
        </p:nvSpPr>
        <p:spPr>
          <a:xfrm>
            <a:off x="735881" y="2106962"/>
            <a:ext cx="9779000" cy="102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16"/>
          <p:cNvCxnSpPr/>
          <p:nvPr/>
        </p:nvCxnSpPr>
        <p:spPr>
          <a:xfrm>
            <a:off x="0" y="1450659"/>
            <a:ext cx="12192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1" name="Google Shape;661;p16"/>
          <p:cNvGrpSpPr/>
          <p:nvPr/>
        </p:nvGrpSpPr>
        <p:grpSpPr>
          <a:xfrm>
            <a:off x="374359" y="6122121"/>
            <a:ext cx="5969000" cy="361521"/>
            <a:chOff x="0" y="0"/>
            <a:chExt cx="10761624" cy="723043"/>
          </a:xfrm>
        </p:grpSpPr>
        <p:sp>
          <p:nvSpPr>
            <p:cNvPr id="662" name="Google Shape;662;p16"/>
            <p:cNvSpPr/>
            <p:nvPr/>
          </p:nvSpPr>
          <p:spPr>
            <a:xfrm>
              <a:off x="0" y="0"/>
              <a:ext cx="6328562" cy="723043"/>
            </a:xfrm>
            <a:custGeom>
              <a:rect b="b" l="l" r="r" t="t"/>
              <a:pathLst>
                <a:path extrusionOk="0" h="1599659" w="14001294">
                  <a:moveTo>
                    <a:pt x="0" y="0"/>
                  </a:moveTo>
                  <a:lnTo>
                    <a:pt x="0" y="1599659"/>
                  </a:lnTo>
                  <a:lnTo>
                    <a:pt x="14001294" y="1599659"/>
                  </a:lnTo>
                  <a:lnTo>
                    <a:pt x="14001294" y="0"/>
                  </a:lnTo>
                  <a:lnTo>
                    <a:pt x="0" y="0"/>
                  </a:lnTo>
                  <a:close/>
                  <a:moveTo>
                    <a:pt x="13940334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3940334" y="59690"/>
                  </a:lnTo>
                  <a:lnTo>
                    <a:pt x="13940334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6303162" y="0"/>
              <a:ext cx="4458462" cy="723043"/>
            </a:xfrm>
            <a:custGeom>
              <a:rect b="b" l="l" r="r" t="t"/>
              <a:pathLst>
                <a:path extrusionOk="0" h="1599659" w="9863890">
                  <a:moveTo>
                    <a:pt x="0" y="0"/>
                  </a:moveTo>
                  <a:lnTo>
                    <a:pt x="0" y="1599659"/>
                  </a:lnTo>
                  <a:lnTo>
                    <a:pt x="9863890" y="1599659"/>
                  </a:lnTo>
                  <a:lnTo>
                    <a:pt x="9863890" y="0"/>
                  </a:lnTo>
                  <a:lnTo>
                    <a:pt x="0" y="0"/>
                  </a:lnTo>
                  <a:close/>
                  <a:moveTo>
                    <a:pt x="980293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9802930" y="59690"/>
                  </a:lnTo>
                  <a:lnTo>
                    <a:pt x="9802930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16"/>
            <p:cNvSpPr txBox="1"/>
            <p:nvPr/>
          </p:nvSpPr>
          <p:spPr>
            <a:xfrm>
              <a:off x="304728" y="197308"/>
              <a:ext cx="6348047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Hook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6"/>
            <p:cNvSpPr txBox="1"/>
            <p:nvPr/>
          </p:nvSpPr>
          <p:spPr>
            <a:xfrm>
              <a:off x="6643119" y="197308"/>
              <a:ext cx="3670249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May 9, 2023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6" name="Google Shape;666;p16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16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16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16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16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16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16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16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16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16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16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16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16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16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16"/>
          <p:cNvCxnSpPr/>
          <p:nvPr/>
        </p:nvCxnSpPr>
        <p:spPr>
          <a:xfrm rot="10800000">
            <a:off x="-151871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16"/>
          <p:cNvCxnSpPr/>
          <p:nvPr/>
        </p:nvCxnSpPr>
        <p:spPr>
          <a:xfrm rot="10800000">
            <a:off x="-151871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6"/>
          <p:cNvCxnSpPr/>
          <p:nvPr/>
        </p:nvCxnSpPr>
        <p:spPr>
          <a:xfrm rot="10800000">
            <a:off x="-151872" y="65079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6"/>
          <p:cNvCxnSpPr/>
          <p:nvPr/>
        </p:nvCxnSpPr>
        <p:spPr>
          <a:xfrm rot="10800000">
            <a:off x="-151872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6"/>
          <p:cNvCxnSpPr/>
          <p:nvPr/>
        </p:nvCxnSpPr>
        <p:spPr>
          <a:xfrm rot="10800000">
            <a:off x="-151872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6"/>
          <p:cNvCxnSpPr/>
          <p:nvPr/>
        </p:nvCxnSpPr>
        <p:spPr>
          <a:xfrm rot="10800000">
            <a:off x="12336225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6"/>
          <p:cNvCxnSpPr/>
          <p:nvPr/>
        </p:nvCxnSpPr>
        <p:spPr>
          <a:xfrm rot="10800000">
            <a:off x="12336225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87" name="Google Shape;687;p16"/>
          <p:cNvGrpSpPr/>
          <p:nvPr/>
        </p:nvGrpSpPr>
        <p:grpSpPr>
          <a:xfrm>
            <a:off x="11455780" y="6122120"/>
            <a:ext cx="361861" cy="361521"/>
            <a:chOff x="16932675" y="8992680"/>
            <a:chExt cx="542791" cy="542282"/>
          </a:xfrm>
        </p:grpSpPr>
        <p:sp>
          <p:nvSpPr>
            <p:cNvPr id="688" name="Google Shape;688;p16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F2D292"/>
            </a:solidFill>
            <a:ln>
              <a:noFill/>
            </a:ln>
          </p:spPr>
        </p:sp>
        <p:sp>
          <p:nvSpPr>
            <p:cNvPr id="689" name="Google Shape;689;p16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690" name="Google Shape;690;p16"/>
          <p:cNvPicPr preferRelativeResize="0"/>
          <p:nvPr/>
        </p:nvPicPr>
        <p:blipFill rotWithShape="1">
          <a:blip r:embed="rId4">
            <a:alphaModFix/>
          </a:blip>
          <a:srcRect b="0" l="0" r="74295" t="0"/>
          <a:stretch/>
        </p:blipFill>
        <p:spPr>
          <a:xfrm>
            <a:off x="11107119" y="447397"/>
            <a:ext cx="697325" cy="576072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6"/>
          <p:cNvSpPr txBox="1"/>
          <p:nvPr/>
        </p:nvSpPr>
        <p:spPr>
          <a:xfrm>
            <a:off x="735881" y="601673"/>
            <a:ext cx="3300988" cy="332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2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SECTION 5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ss, sky, outdoor, building&#10;&#10;Description automatically generated"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1920" r="1920" t="0"/>
          <a:stretch/>
        </p:blipFill>
        <p:spPr>
          <a:xfrm>
            <a:off x="0" y="-1909"/>
            <a:ext cx="12192000" cy="685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 rot="5400000">
            <a:off x="-1803401" y="1801492"/>
            <a:ext cx="6858001" cy="3251201"/>
          </a:xfrm>
          <a:prstGeom prst="snip2SameRect">
            <a:avLst>
              <a:gd fmla="val 10807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374359" y="374380"/>
            <a:ext cx="2517319" cy="656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66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3856093" y="194643"/>
            <a:ext cx="163507" cy="636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3754999" y="887419"/>
            <a:ext cx="5545322" cy="410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What is Hook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3"/>
          <p:cNvCxnSpPr/>
          <p:nvPr/>
        </p:nvCxnSpPr>
        <p:spPr>
          <a:xfrm>
            <a:off x="3754999" y="828335"/>
            <a:ext cx="8437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3"/>
          <p:cNvSpPr txBox="1"/>
          <p:nvPr/>
        </p:nvSpPr>
        <p:spPr>
          <a:xfrm>
            <a:off x="3755001" y="1488633"/>
            <a:ext cx="360355" cy="62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754999" y="2163503"/>
            <a:ext cx="6099105" cy="453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What are Call Options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3"/>
          <p:cNvCxnSpPr/>
          <p:nvPr/>
        </p:nvCxnSpPr>
        <p:spPr>
          <a:xfrm>
            <a:off x="3754999" y="2120394"/>
            <a:ext cx="8437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3"/>
          <p:cNvSpPr txBox="1"/>
          <p:nvPr/>
        </p:nvSpPr>
        <p:spPr>
          <a:xfrm>
            <a:off x="3755001" y="2777517"/>
            <a:ext cx="360355" cy="62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3754999" y="3451176"/>
            <a:ext cx="6099105" cy="453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Competitors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3"/>
          <p:cNvCxnSpPr/>
          <p:nvPr/>
        </p:nvCxnSpPr>
        <p:spPr>
          <a:xfrm>
            <a:off x="3755000" y="3408673"/>
            <a:ext cx="8437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3"/>
          <p:cNvSpPr txBox="1"/>
          <p:nvPr/>
        </p:nvSpPr>
        <p:spPr>
          <a:xfrm>
            <a:off x="3755001" y="4065190"/>
            <a:ext cx="360355" cy="62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3754999" y="4738848"/>
            <a:ext cx="6099105" cy="453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"/>
          <p:cNvCxnSpPr/>
          <p:nvPr/>
        </p:nvCxnSpPr>
        <p:spPr>
          <a:xfrm>
            <a:off x="3755000" y="4696345"/>
            <a:ext cx="8437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3"/>
          <p:cNvSpPr txBox="1"/>
          <p:nvPr/>
        </p:nvSpPr>
        <p:spPr>
          <a:xfrm>
            <a:off x="3755000" y="5352862"/>
            <a:ext cx="360355" cy="62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3754999" y="6047339"/>
            <a:ext cx="6099105" cy="453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7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Questions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3"/>
          <p:cNvCxnSpPr/>
          <p:nvPr/>
        </p:nvCxnSpPr>
        <p:spPr>
          <a:xfrm>
            <a:off x="3754999" y="5987462"/>
            <a:ext cx="8437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3"/>
          <p:cNvSpPr/>
          <p:nvPr/>
        </p:nvSpPr>
        <p:spPr>
          <a:xfrm>
            <a:off x="12395201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new company-related background picture (use industry/process related images if no company-specific make sense)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Recolor image to make it basically black and white with slight color tint to match color scheme, then soften to 50% (all can be done in the “Picture Format” tab ribbon)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0" name="Google Shape;160;p3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3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3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3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3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3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3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3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3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3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3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3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3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3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3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3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 b="85" l="0" r="0" t="8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 txBox="1"/>
          <p:nvPr/>
        </p:nvSpPr>
        <p:spPr>
          <a:xfrm>
            <a:off x="735881" y="2106962"/>
            <a:ext cx="9779000" cy="102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What is Hook?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735881" y="601673"/>
            <a:ext cx="3300988" cy="332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2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SECTION 1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4"/>
          <p:cNvCxnSpPr/>
          <p:nvPr/>
        </p:nvCxnSpPr>
        <p:spPr>
          <a:xfrm>
            <a:off x="0" y="1450659"/>
            <a:ext cx="12192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4" name="Google Shape;184;p4"/>
          <p:cNvGrpSpPr/>
          <p:nvPr/>
        </p:nvGrpSpPr>
        <p:grpSpPr>
          <a:xfrm>
            <a:off x="374359" y="6122121"/>
            <a:ext cx="5969000" cy="361521"/>
            <a:chOff x="0" y="0"/>
            <a:chExt cx="10761624" cy="723043"/>
          </a:xfrm>
        </p:grpSpPr>
        <p:sp>
          <p:nvSpPr>
            <p:cNvPr id="185" name="Google Shape;185;p4"/>
            <p:cNvSpPr/>
            <p:nvPr/>
          </p:nvSpPr>
          <p:spPr>
            <a:xfrm>
              <a:off x="0" y="0"/>
              <a:ext cx="6328562" cy="723043"/>
            </a:xfrm>
            <a:custGeom>
              <a:rect b="b" l="l" r="r" t="t"/>
              <a:pathLst>
                <a:path extrusionOk="0" h="1599659" w="14001294">
                  <a:moveTo>
                    <a:pt x="0" y="0"/>
                  </a:moveTo>
                  <a:lnTo>
                    <a:pt x="0" y="1599659"/>
                  </a:lnTo>
                  <a:lnTo>
                    <a:pt x="14001294" y="1599659"/>
                  </a:lnTo>
                  <a:lnTo>
                    <a:pt x="14001294" y="0"/>
                  </a:lnTo>
                  <a:lnTo>
                    <a:pt x="0" y="0"/>
                  </a:lnTo>
                  <a:close/>
                  <a:moveTo>
                    <a:pt x="13940334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3940334" y="59690"/>
                  </a:lnTo>
                  <a:lnTo>
                    <a:pt x="13940334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303162" y="0"/>
              <a:ext cx="4458462" cy="723043"/>
            </a:xfrm>
            <a:custGeom>
              <a:rect b="b" l="l" r="r" t="t"/>
              <a:pathLst>
                <a:path extrusionOk="0" h="1599659" w="9863890">
                  <a:moveTo>
                    <a:pt x="0" y="0"/>
                  </a:moveTo>
                  <a:lnTo>
                    <a:pt x="0" y="1599659"/>
                  </a:lnTo>
                  <a:lnTo>
                    <a:pt x="9863890" y="1599659"/>
                  </a:lnTo>
                  <a:lnTo>
                    <a:pt x="9863890" y="0"/>
                  </a:lnTo>
                  <a:lnTo>
                    <a:pt x="0" y="0"/>
                  </a:lnTo>
                  <a:close/>
                  <a:moveTo>
                    <a:pt x="980293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9802930" y="59690"/>
                  </a:lnTo>
                  <a:lnTo>
                    <a:pt x="9802930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304728" y="197308"/>
              <a:ext cx="6348047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Hook</a:t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6643119" y="197308"/>
              <a:ext cx="3670249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May 9, 2023</a:t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9" name="Google Shape;189;p4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4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4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4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4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4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4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4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4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4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4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4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4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4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4"/>
          <p:cNvCxnSpPr/>
          <p:nvPr/>
        </p:nvCxnSpPr>
        <p:spPr>
          <a:xfrm rot="10800000">
            <a:off x="-151871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4"/>
          <p:cNvCxnSpPr/>
          <p:nvPr/>
        </p:nvCxnSpPr>
        <p:spPr>
          <a:xfrm rot="10800000">
            <a:off x="-151871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4"/>
          <p:cNvCxnSpPr/>
          <p:nvPr/>
        </p:nvCxnSpPr>
        <p:spPr>
          <a:xfrm rot="10800000">
            <a:off x="-151872" y="65079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4"/>
          <p:cNvCxnSpPr/>
          <p:nvPr/>
        </p:nvCxnSpPr>
        <p:spPr>
          <a:xfrm rot="10800000">
            <a:off x="-151872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4"/>
          <p:cNvCxnSpPr/>
          <p:nvPr/>
        </p:nvCxnSpPr>
        <p:spPr>
          <a:xfrm rot="10800000">
            <a:off x="-151872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4"/>
          <p:cNvCxnSpPr/>
          <p:nvPr/>
        </p:nvCxnSpPr>
        <p:spPr>
          <a:xfrm rot="10800000">
            <a:off x="12336225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4"/>
          <p:cNvCxnSpPr/>
          <p:nvPr/>
        </p:nvCxnSpPr>
        <p:spPr>
          <a:xfrm rot="10800000">
            <a:off x="12336225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0" name="Google Shape;210;p4"/>
          <p:cNvPicPr preferRelativeResize="0"/>
          <p:nvPr/>
        </p:nvPicPr>
        <p:blipFill rotWithShape="1">
          <a:blip r:embed="rId4">
            <a:alphaModFix/>
          </a:blip>
          <a:srcRect b="0" l="0" r="74295" t="0"/>
          <a:stretch/>
        </p:blipFill>
        <p:spPr>
          <a:xfrm>
            <a:off x="11107119" y="447397"/>
            <a:ext cx="697325" cy="576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4"/>
          <p:cNvGrpSpPr/>
          <p:nvPr/>
        </p:nvGrpSpPr>
        <p:grpSpPr>
          <a:xfrm>
            <a:off x="11455780" y="6122120"/>
            <a:ext cx="361861" cy="361521"/>
            <a:chOff x="16932675" y="8992680"/>
            <a:chExt cx="542791" cy="542282"/>
          </a:xfrm>
        </p:grpSpPr>
        <p:sp>
          <p:nvSpPr>
            <p:cNvPr id="212" name="Google Shape;212;p4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F2D292"/>
            </a:solidFill>
            <a:ln>
              <a:noFill/>
            </a:ln>
          </p:spPr>
        </p:sp>
        <p:sp>
          <p:nvSpPr>
            <p:cNvPr id="213" name="Google Shape;213;p4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/>
        </p:nvSpPr>
        <p:spPr>
          <a:xfrm>
            <a:off x="6813651" y="735880"/>
            <a:ext cx="4799519" cy="110810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What is Hook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5"/>
          <p:cNvCxnSpPr/>
          <p:nvPr/>
        </p:nvCxnSpPr>
        <p:spPr>
          <a:xfrm>
            <a:off x="6781625" y="1843984"/>
            <a:ext cx="537834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1" name="Google Shape;221;p5"/>
          <p:cNvGrpSpPr/>
          <p:nvPr/>
        </p:nvGrpSpPr>
        <p:grpSpPr>
          <a:xfrm>
            <a:off x="11455780" y="6122120"/>
            <a:ext cx="361861" cy="361521"/>
            <a:chOff x="17161275" y="9183180"/>
            <a:chExt cx="542791" cy="542282"/>
          </a:xfrm>
        </p:grpSpPr>
        <p:sp>
          <p:nvSpPr>
            <p:cNvPr id="222" name="Google Shape;222;p5"/>
            <p:cNvSpPr/>
            <p:nvPr/>
          </p:nvSpPr>
          <p:spPr>
            <a:xfrm>
              <a:off x="17161275" y="91831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223" name="Google Shape;223;p5"/>
            <p:cNvSpPr txBox="1"/>
            <p:nvPr/>
          </p:nvSpPr>
          <p:spPr>
            <a:xfrm>
              <a:off x="17223652" y="92927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224" name="Google Shape;224;p5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5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5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5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5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5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32" name="Google Shape;232;p5"/>
          <p:cNvGrpSpPr/>
          <p:nvPr/>
        </p:nvGrpSpPr>
        <p:grpSpPr>
          <a:xfrm>
            <a:off x="374360" y="6931025"/>
            <a:ext cx="361521" cy="169334"/>
            <a:chOff x="561540" y="10396538"/>
            <a:chExt cx="542282" cy="254001"/>
          </a:xfrm>
        </p:grpSpPr>
        <p:cxnSp>
          <p:nvCxnSpPr>
            <p:cNvPr id="233" name="Google Shape;233;p5"/>
            <p:cNvCxnSpPr/>
            <p:nvPr/>
          </p:nvCxnSpPr>
          <p:spPr>
            <a:xfrm>
              <a:off x="561540" y="10396538"/>
              <a:ext cx="0" cy="254001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1103822" y="10396538"/>
              <a:ext cx="0" cy="254001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35" name="Google Shape;235;p5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5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5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5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5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5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p5"/>
          <p:cNvCxnSpPr/>
          <p:nvPr/>
        </p:nvCxnSpPr>
        <p:spPr>
          <a:xfrm>
            <a:off x="609060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5"/>
          <p:cNvCxnSpPr/>
          <p:nvPr/>
        </p:nvCxnSpPr>
        <p:spPr>
          <a:xfrm>
            <a:off x="681365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5"/>
          <p:cNvCxnSpPr/>
          <p:nvPr/>
        </p:nvCxnSpPr>
        <p:spPr>
          <a:xfrm>
            <a:off x="5367567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5"/>
          <p:cNvCxnSpPr/>
          <p:nvPr/>
        </p:nvCxnSpPr>
        <p:spPr>
          <a:xfrm>
            <a:off x="609060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5"/>
          <p:cNvCxnSpPr/>
          <p:nvPr/>
        </p:nvCxnSpPr>
        <p:spPr>
          <a:xfrm>
            <a:off x="681365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5"/>
          <p:cNvCxnSpPr/>
          <p:nvPr/>
        </p:nvCxnSpPr>
        <p:spPr>
          <a:xfrm>
            <a:off x="5367567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5"/>
          <p:cNvSpPr/>
          <p:nvPr/>
        </p:nvSpPr>
        <p:spPr>
          <a:xfrm>
            <a:off x="12543693" y="695303"/>
            <a:ext cx="4673599" cy="508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CHART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12543693" y="1368358"/>
            <a:ext cx="4673599" cy="5449359"/>
          </a:xfrm>
          <a:prstGeom prst="rect">
            <a:avLst/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anchorCtr="0" anchor="t" bIns="30450" lIns="60950" spcFirstLastPara="1" rIns="609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PRODUCT CATEGORY REVENUE MIX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" name="Google Shape;249;p5"/>
          <p:cNvGraphicFramePr/>
          <p:nvPr/>
        </p:nvGraphicFramePr>
        <p:xfrm>
          <a:off x="12560841" y="1977532"/>
          <a:ext cx="4639303" cy="441959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0" name="Google Shape;250;p5"/>
          <p:cNvSpPr txBox="1"/>
          <p:nvPr/>
        </p:nvSpPr>
        <p:spPr>
          <a:xfrm>
            <a:off x="6813651" y="1977532"/>
            <a:ext cx="4642130" cy="459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1900" spcFirstLastPara="1" rIns="0" wrap="square" tIns="0">
            <a:spAutoFit/>
          </a:bodyPr>
          <a:lstStyle/>
          <a:p>
            <a:pPr indent="-304815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NFT call option platform</a:t>
            </a:r>
            <a:endParaRPr/>
          </a:p>
          <a:p>
            <a:pPr indent="-101614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None/>
            </a:pPr>
            <a:r>
              <a:t/>
            </a:r>
            <a:endParaRPr b="0" i="0" sz="2133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15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Also operates similar to traditional NFT marketplace</a:t>
            </a:r>
            <a:endParaRPr/>
          </a:p>
          <a:p>
            <a:pPr indent="-101614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None/>
            </a:pPr>
            <a:r>
              <a:t/>
            </a:r>
            <a:endParaRPr b="0" i="0" sz="2133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15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10% fee on options sold through hook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"/>
          <p:cNvSpPr/>
          <p:nvPr/>
        </p:nvSpPr>
        <p:spPr>
          <a:xfrm rot="5400000">
            <a:off x="-239924" y="220169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text, clipart&#10;&#10;Description automatically generated" id="252" name="Google Shape;2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451" y="890207"/>
            <a:ext cx="5147247" cy="5147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"/>
          <p:cNvSpPr/>
          <p:nvPr/>
        </p:nvSpPr>
        <p:spPr>
          <a:xfrm rot="-5400000">
            <a:off x="5554173" y="220168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12510590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firm/thesis related image to left pane (optional) or add contrasting color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Replace chart with thesis related graphic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Color chevrons/fonts according to theme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59" name="Google Shape;259;p6"/>
          <p:cNvGrpSpPr/>
          <p:nvPr/>
        </p:nvGrpSpPr>
        <p:grpSpPr>
          <a:xfrm>
            <a:off x="11455780" y="6122120"/>
            <a:ext cx="361861" cy="361521"/>
            <a:chOff x="17161275" y="9183180"/>
            <a:chExt cx="542791" cy="542282"/>
          </a:xfrm>
        </p:grpSpPr>
        <p:sp>
          <p:nvSpPr>
            <p:cNvPr id="260" name="Google Shape;260;p6"/>
            <p:cNvSpPr/>
            <p:nvPr/>
          </p:nvSpPr>
          <p:spPr>
            <a:xfrm>
              <a:off x="17161275" y="91831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261" name="Google Shape;261;p6"/>
            <p:cNvSpPr txBox="1"/>
            <p:nvPr/>
          </p:nvSpPr>
          <p:spPr>
            <a:xfrm>
              <a:off x="17223652" y="92927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262" name="Google Shape;262;p6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6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6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6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6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6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6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6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6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6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6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6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6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6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6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6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6"/>
          <p:cNvCxnSpPr/>
          <p:nvPr/>
        </p:nvCxnSpPr>
        <p:spPr>
          <a:xfrm>
            <a:off x="541281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6"/>
          <p:cNvCxnSpPr/>
          <p:nvPr/>
        </p:nvCxnSpPr>
        <p:spPr>
          <a:xfrm>
            <a:off x="57743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6"/>
          <p:cNvCxnSpPr/>
          <p:nvPr/>
        </p:nvCxnSpPr>
        <p:spPr>
          <a:xfrm>
            <a:off x="6135863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6"/>
          <p:cNvCxnSpPr/>
          <p:nvPr/>
        </p:nvCxnSpPr>
        <p:spPr>
          <a:xfrm>
            <a:off x="6497722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6"/>
          <p:cNvCxnSpPr/>
          <p:nvPr/>
        </p:nvCxnSpPr>
        <p:spPr>
          <a:xfrm rot="10800000">
            <a:off x="-151872" y="2371377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6"/>
          <p:cNvCxnSpPr/>
          <p:nvPr/>
        </p:nvCxnSpPr>
        <p:spPr>
          <a:xfrm rot="10800000">
            <a:off x="-151872" y="2009856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6"/>
          <p:cNvCxnSpPr/>
          <p:nvPr/>
        </p:nvCxnSpPr>
        <p:spPr>
          <a:xfrm>
            <a:off x="541281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6"/>
          <p:cNvCxnSpPr/>
          <p:nvPr/>
        </p:nvCxnSpPr>
        <p:spPr>
          <a:xfrm>
            <a:off x="57743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6"/>
          <p:cNvCxnSpPr/>
          <p:nvPr/>
        </p:nvCxnSpPr>
        <p:spPr>
          <a:xfrm>
            <a:off x="6135863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6"/>
          <p:cNvCxnSpPr/>
          <p:nvPr/>
        </p:nvCxnSpPr>
        <p:spPr>
          <a:xfrm>
            <a:off x="6497722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88" name="Google Shape;288;p6"/>
          <p:cNvGrpSpPr/>
          <p:nvPr/>
        </p:nvGrpSpPr>
        <p:grpSpPr>
          <a:xfrm>
            <a:off x="65485" y="6398974"/>
            <a:ext cx="361861" cy="361521"/>
            <a:chOff x="16932675" y="8992680"/>
            <a:chExt cx="542791" cy="542282"/>
          </a:xfrm>
        </p:grpSpPr>
        <p:sp>
          <p:nvSpPr>
            <p:cNvPr id="289" name="Google Shape;289;p6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290" name="Google Shape;290;p6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1" name="Google Shape;291;p6"/>
          <p:cNvSpPr txBox="1"/>
          <p:nvPr/>
        </p:nvSpPr>
        <p:spPr>
          <a:xfrm>
            <a:off x="38690" y="536623"/>
            <a:ext cx="4799519" cy="110810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Earn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6"/>
          <p:cNvCxnSpPr/>
          <p:nvPr/>
        </p:nvCxnSpPr>
        <p:spPr>
          <a:xfrm>
            <a:off x="6664" y="1644727"/>
            <a:ext cx="537834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6"/>
          <p:cNvSpPr txBox="1"/>
          <p:nvPr/>
        </p:nvSpPr>
        <p:spPr>
          <a:xfrm>
            <a:off x="38690" y="1778275"/>
            <a:ext cx="4642130" cy="3938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1900" spcFirstLastPara="1" rIns="0" wrap="square" tIns="0">
            <a:spAutoFit/>
          </a:bodyPr>
          <a:lstStyle/>
          <a:p>
            <a:pPr indent="-304815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One of Hook’s main products</a:t>
            </a:r>
            <a:endParaRPr b="0" i="0" sz="2133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15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Earn wETH</a:t>
            </a:r>
            <a:endParaRPr b="0" i="0" sz="2133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15" lvl="0" marL="30481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3200"/>
              <a:buFont typeface="Noto Sans Symbols"/>
              <a:buChar char="▪"/>
            </a:pPr>
            <a:r>
              <a:rPr b="0" i="0" lang="en-US" sz="2133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Can adjust the risk you want your NFTs to take and the compensation you would receive 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art&#10;&#10;Description automatically generated" id="294" name="Google Shape;2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421" y="1719293"/>
            <a:ext cx="5361502" cy="341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7"/>
          <p:cNvGrpSpPr/>
          <p:nvPr/>
        </p:nvGrpSpPr>
        <p:grpSpPr>
          <a:xfrm>
            <a:off x="11455780" y="6122120"/>
            <a:ext cx="361861" cy="361521"/>
            <a:chOff x="17161275" y="9183180"/>
            <a:chExt cx="542791" cy="542282"/>
          </a:xfrm>
        </p:grpSpPr>
        <p:sp>
          <p:nvSpPr>
            <p:cNvPr id="301" name="Google Shape;301;p7"/>
            <p:cNvSpPr/>
            <p:nvPr/>
          </p:nvSpPr>
          <p:spPr>
            <a:xfrm>
              <a:off x="17161275" y="91831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302" name="Google Shape;302;p7"/>
            <p:cNvSpPr txBox="1"/>
            <p:nvPr/>
          </p:nvSpPr>
          <p:spPr>
            <a:xfrm>
              <a:off x="17223652" y="92927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303" name="Google Shape;303;p7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7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7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7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7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7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7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0" name="Google Shape;310;p7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1" name="Google Shape;311;p7"/>
          <p:cNvGrpSpPr/>
          <p:nvPr/>
        </p:nvGrpSpPr>
        <p:grpSpPr>
          <a:xfrm>
            <a:off x="374360" y="6931025"/>
            <a:ext cx="361521" cy="169334"/>
            <a:chOff x="561540" y="10396538"/>
            <a:chExt cx="542282" cy="254001"/>
          </a:xfrm>
        </p:grpSpPr>
        <p:cxnSp>
          <p:nvCxnSpPr>
            <p:cNvPr id="312" name="Google Shape;312;p7"/>
            <p:cNvCxnSpPr/>
            <p:nvPr/>
          </p:nvCxnSpPr>
          <p:spPr>
            <a:xfrm>
              <a:off x="561540" y="10396538"/>
              <a:ext cx="0" cy="254001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1103822" y="10396538"/>
              <a:ext cx="0" cy="254001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14" name="Google Shape;314;p7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7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7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7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7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7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7"/>
          <p:cNvCxnSpPr/>
          <p:nvPr/>
        </p:nvCxnSpPr>
        <p:spPr>
          <a:xfrm>
            <a:off x="609060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7"/>
          <p:cNvCxnSpPr/>
          <p:nvPr/>
        </p:nvCxnSpPr>
        <p:spPr>
          <a:xfrm>
            <a:off x="681365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7"/>
          <p:cNvCxnSpPr/>
          <p:nvPr/>
        </p:nvCxnSpPr>
        <p:spPr>
          <a:xfrm>
            <a:off x="5367567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" name="Google Shape;323;p7"/>
          <p:cNvCxnSpPr/>
          <p:nvPr/>
        </p:nvCxnSpPr>
        <p:spPr>
          <a:xfrm>
            <a:off x="609060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7"/>
          <p:cNvCxnSpPr/>
          <p:nvPr/>
        </p:nvCxnSpPr>
        <p:spPr>
          <a:xfrm>
            <a:off x="681365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7"/>
          <p:cNvCxnSpPr/>
          <p:nvPr/>
        </p:nvCxnSpPr>
        <p:spPr>
          <a:xfrm>
            <a:off x="5367567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p7"/>
          <p:cNvSpPr/>
          <p:nvPr/>
        </p:nvSpPr>
        <p:spPr>
          <a:xfrm>
            <a:off x="12543693" y="695303"/>
            <a:ext cx="4673599" cy="508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CHART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12543693" y="1368358"/>
            <a:ext cx="4673599" cy="5449359"/>
          </a:xfrm>
          <a:prstGeom prst="rect">
            <a:avLst/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anchorCtr="0" anchor="t" bIns="30450" lIns="60950" spcFirstLastPara="1" rIns="609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PRODUCT CATEGORY REVENUE MIX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8" name="Google Shape;328;p7"/>
          <p:cNvGraphicFramePr/>
          <p:nvPr/>
        </p:nvGraphicFramePr>
        <p:xfrm>
          <a:off x="12560841" y="1977532"/>
          <a:ext cx="4639303" cy="441959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29" name="Google Shape;329;p7"/>
          <p:cNvSpPr/>
          <p:nvPr/>
        </p:nvSpPr>
        <p:spPr>
          <a:xfrm rot="5400000">
            <a:off x="-239924" y="220169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FBE7C9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cup, coffee, breakfast, orange&#10;&#10;Description automatically generated" id="330" name="Google Shape;3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470626" y="1658797"/>
            <a:ext cx="6852283" cy="354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7"/>
          <p:cNvSpPr txBox="1"/>
          <p:nvPr/>
        </p:nvSpPr>
        <p:spPr>
          <a:xfrm>
            <a:off x="7130735" y="913786"/>
            <a:ext cx="5035055" cy="78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Team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7"/>
          <p:cNvCxnSpPr/>
          <p:nvPr/>
        </p:nvCxnSpPr>
        <p:spPr>
          <a:xfrm>
            <a:off x="6756375" y="2290488"/>
            <a:ext cx="541281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7"/>
          <p:cNvSpPr txBox="1"/>
          <p:nvPr/>
        </p:nvSpPr>
        <p:spPr>
          <a:xfrm>
            <a:off x="7119426" y="3129086"/>
            <a:ext cx="5046364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35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Jake Nyquist</a:t>
            </a:r>
            <a:endParaRPr/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3500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Regynald Augustin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"/>
          <p:cNvSpPr/>
          <p:nvPr/>
        </p:nvSpPr>
        <p:spPr>
          <a:xfrm rot="-5400000">
            <a:off x="5554173" y="220168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8"/>
          <p:cNvSpPr txBox="1"/>
          <p:nvPr/>
        </p:nvSpPr>
        <p:spPr>
          <a:xfrm>
            <a:off x="374361" y="717821"/>
            <a:ext cx="5035055" cy="78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Roadmap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8"/>
          <p:cNvCxnSpPr/>
          <p:nvPr/>
        </p:nvCxnSpPr>
        <p:spPr>
          <a:xfrm>
            <a:off x="1" y="2094523"/>
            <a:ext cx="541281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8"/>
          <p:cNvSpPr/>
          <p:nvPr/>
        </p:nvSpPr>
        <p:spPr>
          <a:xfrm>
            <a:off x="12510590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firm/thesis related image to left pane (optional) or add contrasting color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Replace chart with thesis related graphic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Color chevrons/fonts according to theme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2" name="Google Shape;342;p8"/>
          <p:cNvGrpSpPr/>
          <p:nvPr/>
        </p:nvGrpSpPr>
        <p:grpSpPr>
          <a:xfrm>
            <a:off x="11455780" y="6122120"/>
            <a:ext cx="361861" cy="361521"/>
            <a:chOff x="17161275" y="9183180"/>
            <a:chExt cx="542791" cy="542282"/>
          </a:xfrm>
        </p:grpSpPr>
        <p:sp>
          <p:nvSpPr>
            <p:cNvPr id="343" name="Google Shape;343;p8"/>
            <p:cNvSpPr/>
            <p:nvPr/>
          </p:nvSpPr>
          <p:spPr>
            <a:xfrm>
              <a:off x="17161275" y="91831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344" name="Google Shape;344;p8"/>
            <p:cNvSpPr txBox="1"/>
            <p:nvPr/>
          </p:nvSpPr>
          <p:spPr>
            <a:xfrm>
              <a:off x="17223652" y="92927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345" name="Google Shape;345;p8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8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8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8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8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8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8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8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3" name="Google Shape;353;p8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8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8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8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8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8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8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8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8"/>
          <p:cNvCxnSpPr/>
          <p:nvPr/>
        </p:nvCxnSpPr>
        <p:spPr>
          <a:xfrm>
            <a:off x="541281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8"/>
          <p:cNvCxnSpPr/>
          <p:nvPr/>
        </p:nvCxnSpPr>
        <p:spPr>
          <a:xfrm>
            <a:off x="57743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8"/>
          <p:cNvCxnSpPr/>
          <p:nvPr/>
        </p:nvCxnSpPr>
        <p:spPr>
          <a:xfrm>
            <a:off x="6135863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4" name="Google Shape;364;p8"/>
          <p:cNvCxnSpPr/>
          <p:nvPr/>
        </p:nvCxnSpPr>
        <p:spPr>
          <a:xfrm>
            <a:off x="6497722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5" name="Google Shape;365;p8"/>
          <p:cNvSpPr txBox="1"/>
          <p:nvPr/>
        </p:nvSpPr>
        <p:spPr>
          <a:xfrm>
            <a:off x="363051" y="2425750"/>
            <a:ext cx="5046364" cy="2872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1867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No official roadmap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1867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Potentially going to add put options in the future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1867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Possible airdrop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8"/>
          <p:cNvCxnSpPr/>
          <p:nvPr/>
        </p:nvCxnSpPr>
        <p:spPr>
          <a:xfrm rot="10800000">
            <a:off x="-151872" y="2371377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8"/>
          <p:cNvCxnSpPr/>
          <p:nvPr/>
        </p:nvCxnSpPr>
        <p:spPr>
          <a:xfrm rot="10800000">
            <a:off x="-151872" y="2009856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8"/>
          <p:cNvCxnSpPr/>
          <p:nvPr/>
        </p:nvCxnSpPr>
        <p:spPr>
          <a:xfrm>
            <a:off x="541281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8"/>
          <p:cNvCxnSpPr/>
          <p:nvPr/>
        </p:nvCxnSpPr>
        <p:spPr>
          <a:xfrm>
            <a:off x="57743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8"/>
          <p:cNvCxnSpPr/>
          <p:nvPr/>
        </p:nvCxnSpPr>
        <p:spPr>
          <a:xfrm>
            <a:off x="6135863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8"/>
          <p:cNvCxnSpPr/>
          <p:nvPr/>
        </p:nvCxnSpPr>
        <p:spPr>
          <a:xfrm>
            <a:off x="6497722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icon&#10;&#10;Description automatically generated" id="372" name="Google Shape;3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722" y="905051"/>
            <a:ext cx="4966360" cy="4966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8"/>
          <p:cNvGrpSpPr/>
          <p:nvPr/>
        </p:nvGrpSpPr>
        <p:grpSpPr>
          <a:xfrm>
            <a:off x="65485" y="6398974"/>
            <a:ext cx="361861" cy="361521"/>
            <a:chOff x="16932675" y="8992680"/>
            <a:chExt cx="542791" cy="542282"/>
          </a:xfrm>
        </p:grpSpPr>
        <p:sp>
          <p:nvSpPr>
            <p:cNvPr id="374" name="Google Shape;374;p8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E16900"/>
            </a:solidFill>
            <a:ln>
              <a:noFill/>
            </a:ln>
          </p:spPr>
        </p:sp>
        <p:sp>
          <p:nvSpPr>
            <p:cNvPr id="375" name="Google Shape;375;p8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E16900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9"/>
          <p:cNvPicPr preferRelativeResize="0"/>
          <p:nvPr/>
        </p:nvPicPr>
        <p:blipFill rotWithShape="1">
          <a:blip r:embed="rId3">
            <a:alphaModFix/>
          </a:blip>
          <a:srcRect b="7844" l="0" r="0" t="784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9"/>
          <p:cNvSpPr txBox="1"/>
          <p:nvPr/>
        </p:nvSpPr>
        <p:spPr>
          <a:xfrm>
            <a:off x="735881" y="2106962"/>
            <a:ext cx="9779000" cy="102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34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What are Call Options?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9"/>
          <p:cNvSpPr txBox="1"/>
          <p:nvPr/>
        </p:nvSpPr>
        <p:spPr>
          <a:xfrm>
            <a:off x="735881" y="601673"/>
            <a:ext cx="3300988" cy="332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2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rPr>
              <a:t>SECTION 2</a:t>
            </a:r>
            <a:endParaRPr b="0" i="0" sz="933" u="none" cap="none" strike="noStrike">
              <a:solidFill>
                <a:srgbClr val="F2D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9"/>
          <p:cNvCxnSpPr/>
          <p:nvPr/>
        </p:nvCxnSpPr>
        <p:spPr>
          <a:xfrm>
            <a:off x="0" y="1450659"/>
            <a:ext cx="12192001" cy="0"/>
          </a:xfrm>
          <a:prstGeom prst="straightConnector1">
            <a:avLst/>
          </a:prstGeom>
          <a:noFill/>
          <a:ln cap="rnd" cmpd="sng" w="38100">
            <a:solidFill>
              <a:srgbClr val="F2D29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4" name="Google Shape;384;p9"/>
          <p:cNvGrpSpPr/>
          <p:nvPr/>
        </p:nvGrpSpPr>
        <p:grpSpPr>
          <a:xfrm>
            <a:off x="374359" y="6122121"/>
            <a:ext cx="5969000" cy="361521"/>
            <a:chOff x="0" y="0"/>
            <a:chExt cx="10761624" cy="723043"/>
          </a:xfrm>
        </p:grpSpPr>
        <p:sp>
          <p:nvSpPr>
            <p:cNvPr id="385" name="Google Shape;385;p9"/>
            <p:cNvSpPr/>
            <p:nvPr/>
          </p:nvSpPr>
          <p:spPr>
            <a:xfrm>
              <a:off x="0" y="0"/>
              <a:ext cx="6328562" cy="723043"/>
            </a:xfrm>
            <a:custGeom>
              <a:rect b="b" l="l" r="r" t="t"/>
              <a:pathLst>
                <a:path extrusionOk="0" h="1599659" w="14001294">
                  <a:moveTo>
                    <a:pt x="0" y="0"/>
                  </a:moveTo>
                  <a:lnTo>
                    <a:pt x="0" y="1599659"/>
                  </a:lnTo>
                  <a:lnTo>
                    <a:pt x="14001294" y="1599659"/>
                  </a:lnTo>
                  <a:lnTo>
                    <a:pt x="14001294" y="0"/>
                  </a:lnTo>
                  <a:lnTo>
                    <a:pt x="0" y="0"/>
                  </a:lnTo>
                  <a:close/>
                  <a:moveTo>
                    <a:pt x="13940334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3940334" y="59690"/>
                  </a:lnTo>
                  <a:lnTo>
                    <a:pt x="13940334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6303162" y="0"/>
              <a:ext cx="4458462" cy="723043"/>
            </a:xfrm>
            <a:custGeom>
              <a:rect b="b" l="l" r="r" t="t"/>
              <a:pathLst>
                <a:path extrusionOk="0" h="1599659" w="9863890">
                  <a:moveTo>
                    <a:pt x="0" y="0"/>
                  </a:moveTo>
                  <a:lnTo>
                    <a:pt x="0" y="1599659"/>
                  </a:lnTo>
                  <a:lnTo>
                    <a:pt x="9863890" y="1599659"/>
                  </a:lnTo>
                  <a:lnTo>
                    <a:pt x="9863890" y="0"/>
                  </a:lnTo>
                  <a:lnTo>
                    <a:pt x="0" y="0"/>
                  </a:lnTo>
                  <a:close/>
                  <a:moveTo>
                    <a:pt x="980293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9802930" y="59690"/>
                  </a:lnTo>
                  <a:lnTo>
                    <a:pt x="9802930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9"/>
            <p:cNvSpPr txBox="1"/>
            <p:nvPr/>
          </p:nvSpPr>
          <p:spPr>
            <a:xfrm>
              <a:off x="304728" y="197308"/>
              <a:ext cx="6348047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Hook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"/>
            <p:cNvSpPr txBox="1"/>
            <p:nvPr/>
          </p:nvSpPr>
          <p:spPr>
            <a:xfrm>
              <a:off x="6643119" y="197308"/>
              <a:ext cx="3670249" cy="328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67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May 9, 2023</a:t>
              </a:r>
              <a:endParaRPr b="0" i="0" sz="933" u="none" cap="none" strike="noStrike">
                <a:solidFill>
                  <a:srgbClr val="F2D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9" name="Google Shape;389;p9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9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9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9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9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9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9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9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9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9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p9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9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9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9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9"/>
          <p:cNvCxnSpPr/>
          <p:nvPr/>
        </p:nvCxnSpPr>
        <p:spPr>
          <a:xfrm rot="10800000">
            <a:off x="-151871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9"/>
          <p:cNvCxnSpPr/>
          <p:nvPr/>
        </p:nvCxnSpPr>
        <p:spPr>
          <a:xfrm rot="10800000">
            <a:off x="-151871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9"/>
          <p:cNvCxnSpPr/>
          <p:nvPr/>
        </p:nvCxnSpPr>
        <p:spPr>
          <a:xfrm rot="10800000">
            <a:off x="-151872" y="65079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9"/>
          <p:cNvCxnSpPr/>
          <p:nvPr/>
        </p:nvCxnSpPr>
        <p:spPr>
          <a:xfrm rot="10800000">
            <a:off x="-151872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9"/>
          <p:cNvCxnSpPr/>
          <p:nvPr/>
        </p:nvCxnSpPr>
        <p:spPr>
          <a:xfrm rot="10800000">
            <a:off x="-151872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9"/>
          <p:cNvCxnSpPr/>
          <p:nvPr/>
        </p:nvCxnSpPr>
        <p:spPr>
          <a:xfrm rot="10800000">
            <a:off x="12336225" y="208903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9"/>
          <p:cNvCxnSpPr/>
          <p:nvPr/>
        </p:nvCxnSpPr>
        <p:spPr>
          <a:xfrm rot="10800000">
            <a:off x="12336225" y="13659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0" name="Google Shape;410;p9"/>
          <p:cNvPicPr preferRelativeResize="0"/>
          <p:nvPr/>
        </p:nvPicPr>
        <p:blipFill rotWithShape="1">
          <a:blip r:embed="rId4">
            <a:alphaModFix/>
          </a:blip>
          <a:srcRect b="0" l="0" r="74295" t="0"/>
          <a:stretch/>
        </p:blipFill>
        <p:spPr>
          <a:xfrm>
            <a:off x="11107119" y="447397"/>
            <a:ext cx="697325" cy="576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9"/>
          <p:cNvGrpSpPr/>
          <p:nvPr/>
        </p:nvGrpSpPr>
        <p:grpSpPr>
          <a:xfrm>
            <a:off x="11455780" y="6122120"/>
            <a:ext cx="361861" cy="361521"/>
            <a:chOff x="16932675" y="8992680"/>
            <a:chExt cx="542791" cy="542282"/>
          </a:xfrm>
        </p:grpSpPr>
        <p:sp>
          <p:nvSpPr>
            <p:cNvPr id="412" name="Google Shape;412;p9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rgbClr val="F2D292"/>
            </a:solidFill>
            <a:ln>
              <a:noFill/>
            </a:ln>
          </p:spPr>
        </p:sp>
        <p:sp>
          <p:nvSpPr>
            <p:cNvPr id="413" name="Google Shape;413;p9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/>
          <p:nvPr/>
        </p:nvSpPr>
        <p:spPr>
          <a:xfrm rot="5400000">
            <a:off x="-220169" y="220169"/>
            <a:ext cx="6857999" cy="6417661"/>
          </a:xfrm>
          <a:prstGeom prst="snip2SameRect">
            <a:avLst>
              <a:gd fmla="val 5189" name="adj1"/>
              <a:gd fmla="val 0" name="adj2"/>
            </a:avLst>
          </a:prstGeom>
          <a:solidFill>
            <a:srgbClr val="E16900"/>
          </a:solidFill>
          <a:ln>
            <a:noFill/>
          </a:ln>
        </p:spPr>
        <p:txBody>
          <a:bodyPr anchorCtr="0" anchor="ctr" bIns="30450" lIns="60950" spcFirstLastPara="1" rIns="60950" wrap="square" tIns="30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12510590" y="0"/>
            <a:ext cx="4240711" cy="2094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firm/thesis related image to left pane (optional) or add contrasting color according to color scheme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Replace chart with thesis related graphic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10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b="1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Color chevrons/fonts according to theme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6" lvl="0" marL="190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20" name="Google Shape;420;p10"/>
          <p:cNvCxnSpPr/>
          <p:nvPr/>
        </p:nvCxnSpPr>
        <p:spPr>
          <a:xfrm>
            <a:off x="1181764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10"/>
          <p:cNvCxnSpPr/>
          <p:nvPr/>
        </p:nvCxnSpPr>
        <p:spPr>
          <a:xfrm>
            <a:off x="1181764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2" name="Google Shape;422;p10"/>
          <p:cNvCxnSpPr/>
          <p:nvPr/>
        </p:nvCxnSpPr>
        <p:spPr>
          <a:xfrm rot="10800000">
            <a:off x="12336224" y="639897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3" name="Google Shape;423;p10"/>
          <p:cNvCxnSpPr/>
          <p:nvPr/>
        </p:nvCxnSpPr>
        <p:spPr>
          <a:xfrm>
            <a:off x="114557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0"/>
          <p:cNvCxnSpPr/>
          <p:nvPr/>
        </p:nvCxnSpPr>
        <p:spPr>
          <a:xfrm>
            <a:off x="114557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0"/>
          <p:cNvCxnSpPr/>
          <p:nvPr/>
        </p:nvCxnSpPr>
        <p:spPr>
          <a:xfrm rot="10800000">
            <a:off x="12336224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"/>
          <p:cNvCxnSpPr/>
          <p:nvPr/>
        </p:nvCxnSpPr>
        <p:spPr>
          <a:xfrm rot="10800000">
            <a:off x="-151872" y="639897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"/>
          <p:cNvCxnSpPr/>
          <p:nvPr/>
        </p:nvCxnSpPr>
        <p:spPr>
          <a:xfrm rot="10800000">
            <a:off x="-151872" y="6037454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10"/>
          <p:cNvCxnSpPr/>
          <p:nvPr/>
        </p:nvCxnSpPr>
        <p:spPr>
          <a:xfrm>
            <a:off x="374360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10"/>
          <p:cNvCxnSpPr/>
          <p:nvPr/>
        </p:nvCxnSpPr>
        <p:spPr>
          <a:xfrm>
            <a:off x="7358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10"/>
          <p:cNvCxnSpPr/>
          <p:nvPr/>
        </p:nvCxnSpPr>
        <p:spPr>
          <a:xfrm rot="10800000">
            <a:off x="-151872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"/>
          <p:cNvCxnSpPr/>
          <p:nvPr/>
        </p:nvCxnSpPr>
        <p:spPr>
          <a:xfrm rot="10800000">
            <a:off x="-151872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p10"/>
          <p:cNvCxnSpPr/>
          <p:nvPr/>
        </p:nvCxnSpPr>
        <p:spPr>
          <a:xfrm>
            <a:off x="37436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10"/>
          <p:cNvCxnSpPr/>
          <p:nvPr/>
        </p:nvCxnSpPr>
        <p:spPr>
          <a:xfrm>
            <a:off x="7358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10"/>
          <p:cNvCxnSpPr/>
          <p:nvPr/>
        </p:nvCxnSpPr>
        <p:spPr>
          <a:xfrm rot="10800000">
            <a:off x="12336224" y="651213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10"/>
          <p:cNvCxnSpPr/>
          <p:nvPr/>
        </p:nvCxnSpPr>
        <p:spPr>
          <a:xfrm rot="10800000">
            <a:off x="12336224" y="289692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10"/>
          <p:cNvCxnSpPr/>
          <p:nvPr/>
        </p:nvCxnSpPr>
        <p:spPr>
          <a:xfrm>
            <a:off x="6779181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10"/>
          <p:cNvCxnSpPr/>
          <p:nvPr/>
        </p:nvCxnSpPr>
        <p:spPr>
          <a:xfrm>
            <a:off x="6417659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0"/>
          <p:cNvCxnSpPr/>
          <p:nvPr/>
        </p:nvCxnSpPr>
        <p:spPr>
          <a:xfrm>
            <a:off x="6055800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"/>
          <p:cNvCxnSpPr/>
          <p:nvPr/>
        </p:nvCxnSpPr>
        <p:spPr>
          <a:xfrm>
            <a:off x="5694278" y="-22943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"/>
          <p:cNvCxnSpPr/>
          <p:nvPr/>
        </p:nvCxnSpPr>
        <p:spPr>
          <a:xfrm rot="10800000">
            <a:off x="12336224" y="2371377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1" name="Google Shape;441;p10"/>
          <p:cNvCxnSpPr/>
          <p:nvPr/>
        </p:nvCxnSpPr>
        <p:spPr>
          <a:xfrm rot="10800000">
            <a:off x="12336224" y="2009856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2" name="Google Shape;442;p10"/>
          <p:cNvSpPr txBox="1"/>
          <p:nvPr/>
        </p:nvSpPr>
        <p:spPr>
          <a:xfrm>
            <a:off x="6792020" y="717821"/>
            <a:ext cx="5369839" cy="78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16900"/>
                </a:solidFill>
                <a:latin typeface="Poppins"/>
                <a:ea typeface="Poppins"/>
                <a:cs typeface="Poppins"/>
                <a:sym typeface="Poppins"/>
              </a:rPr>
              <a:t>What are call options?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p10"/>
          <p:cNvCxnSpPr/>
          <p:nvPr/>
        </p:nvCxnSpPr>
        <p:spPr>
          <a:xfrm>
            <a:off x="6779181" y="1497518"/>
            <a:ext cx="5412819" cy="0"/>
          </a:xfrm>
          <a:prstGeom prst="straightConnector1">
            <a:avLst/>
          </a:prstGeom>
          <a:noFill/>
          <a:ln cap="rnd" cmpd="sng" w="38100">
            <a:solidFill>
              <a:srgbClr val="E16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" name="Google Shape;444;p10"/>
          <p:cNvSpPr txBox="1"/>
          <p:nvPr/>
        </p:nvSpPr>
        <p:spPr>
          <a:xfrm>
            <a:off x="6779181" y="1678744"/>
            <a:ext cx="5046364" cy="4597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0950" spcFirstLastPara="1" rIns="60950" wrap="square" tIns="0">
            <a:spAutoFit/>
          </a:bodyPr>
          <a:lstStyle/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1867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European vs American</a:t>
            </a:r>
            <a:endParaRPr/>
          </a:p>
          <a:p>
            <a:pPr indent="-50810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None/>
            </a:pPr>
            <a:r>
              <a:t/>
            </a:r>
            <a:endParaRPr b="0" i="0" sz="1867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1867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Financial contract that gives the buyer the right to buy an asset at a certain price</a:t>
            </a:r>
            <a:endParaRPr/>
          </a:p>
          <a:p>
            <a:pPr indent="-50810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None/>
            </a:pPr>
            <a:r>
              <a:t/>
            </a:r>
            <a:endParaRPr b="0" i="0" sz="1867" u="none" cap="none" strike="noStrike">
              <a:solidFill>
                <a:srgbClr val="E169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228611" lvl="0" marL="228611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16900"/>
              </a:buClr>
              <a:buSzPts val="2800"/>
              <a:buFont typeface="Noto Sans Symbols"/>
              <a:buChar char="▪"/>
            </a:pPr>
            <a:r>
              <a:rPr b="0" i="0" lang="en-US" sz="1867" u="none" cap="none" strike="noStrike">
                <a:solidFill>
                  <a:srgbClr val="E169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We would be selling long call options on the NFTs</a:t>
            </a:r>
            <a:endParaRPr b="0" i="0" sz="933" u="none" cap="none" strike="noStrike">
              <a:solidFill>
                <a:srgbClr val="E1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5" name="Google Shape;445;p10"/>
          <p:cNvCxnSpPr/>
          <p:nvPr/>
        </p:nvCxnSpPr>
        <p:spPr>
          <a:xfrm>
            <a:off x="5694278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0"/>
          <p:cNvCxnSpPr/>
          <p:nvPr/>
        </p:nvCxnSpPr>
        <p:spPr>
          <a:xfrm>
            <a:off x="6055799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0"/>
          <p:cNvCxnSpPr/>
          <p:nvPr/>
        </p:nvCxnSpPr>
        <p:spPr>
          <a:xfrm>
            <a:off x="641732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p10"/>
          <p:cNvCxnSpPr/>
          <p:nvPr/>
        </p:nvCxnSpPr>
        <p:spPr>
          <a:xfrm>
            <a:off x="6779181" y="6931025"/>
            <a:ext cx="0" cy="16933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49" name="Google Shape;449;p10"/>
          <p:cNvGrpSpPr/>
          <p:nvPr/>
        </p:nvGrpSpPr>
        <p:grpSpPr>
          <a:xfrm>
            <a:off x="379302" y="6398974"/>
            <a:ext cx="361861" cy="361521"/>
            <a:chOff x="16932675" y="8992680"/>
            <a:chExt cx="542791" cy="542282"/>
          </a:xfrm>
        </p:grpSpPr>
        <p:sp>
          <p:nvSpPr>
            <p:cNvPr id="450" name="Google Shape;450;p10"/>
            <p:cNvSpPr/>
            <p:nvPr/>
          </p:nvSpPr>
          <p:spPr>
            <a:xfrm>
              <a:off x="16932675" y="8992680"/>
              <a:ext cx="542791" cy="542282"/>
            </a:xfrm>
            <a:custGeom>
              <a:rect b="b" l="l" r="r" t="t"/>
              <a:pathLst>
                <a:path extrusionOk="0" h="1599659" w="1601160">
                  <a:moveTo>
                    <a:pt x="0" y="0"/>
                  </a:moveTo>
                  <a:lnTo>
                    <a:pt x="0" y="1599659"/>
                  </a:lnTo>
                  <a:lnTo>
                    <a:pt x="1601160" y="1599659"/>
                  </a:lnTo>
                  <a:lnTo>
                    <a:pt x="1601160" y="0"/>
                  </a:lnTo>
                  <a:lnTo>
                    <a:pt x="0" y="0"/>
                  </a:lnTo>
                  <a:close/>
                  <a:moveTo>
                    <a:pt x="1540200" y="1538699"/>
                  </a:moveTo>
                  <a:lnTo>
                    <a:pt x="59690" y="1538699"/>
                  </a:lnTo>
                  <a:lnTo>
                    <a:pt x="59690" y="59690"/>
                  </a:lnTo>
                  <a:lnTo>
                    <a:pt x="1540200" y="59690"/>
                  </a:lnTo>
                  <a:lnTo>
                    <a:pt x="1540200" y="1538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1" name="Google Shape;451;p10"/>
            <p:cNvSpPr txBox="1"/>
            <p:nvPr/>
          </p:nvSpPr>
          <p:spPr>
            <a:xfrm>
              <a:off x="16995052" y="9102239"/>
              <a:ext cx="418038" cy="323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400" u="none" cap="none" strike="noStrike">
                  <a:solidFill>
                    <a:srgbClr val="F2D292"/>
                  </a:solidFill>
                  <a:latin typeface="Poppins"/>
                  <a:ea typeface="Poppins"/>
                  <a:cs typeface="Poppins"/>
                  <a:sym typeface="Poppins"/>
                </a:rPr>
                <a:t>‹#›</a:t>
              </a:fld>
              <a:endParaRPr b="0" i="0" sz="1400" u="none" cap="none" strike="noStrike">
                <a:solidFill>
                  <a:srgbClr val="F2D29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Map&#10;&#10;Description automatically generated with medium confidence" id="452" name="Google Shape;4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542" y="1753708"/>
            <a:ext cx="5380736" cy="335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EBEBEC"/>
      </a:dk1>
      <a:lt1>
        <a:srgbClr val="FFFFFF"/>
      </a:lt1>
      <a:dk2>
        <a:srgbClr val="063451"/>
      </a:dk2>
      <a:lt2>
        <a:srgbClr val="EBEBEC"/>
      </a:lt2>
      <a:accent1>
        <a:srgbClr val="F8CA54"/>
      </a:accent1>
      <a:accent2>
        <a:srgbClr val="7AB550"/>
      </a:accent2>
      <a:accent3>
        <a:srgbClr val="000000"/>
      </a:accent3>
      <a:accent4>
        <a:srgbClr val="FF2600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2021-09-29T16:03:06Z</dcterms:created>
  <dc:creator>Zack Rosenblatt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0x0101005D3B1F2FC77FAB4BB302666C92B27659</vt:lpwstr>
  </property>
</Properties>
</file>